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7" r:id="rId3"/>
    <p:sldId id="271" r:id="rId4"/>
    <p:sldId id="273" r:id="rId5"/>
    <p:sldId id="258" r:id="rId6"/>
    <p:sldId id="259" r:id="rId7"/>
    <p:sldId id="260" r:id="rId8"/>
    <p:sldId id="261" r:id="rId9"/>
    <p:sldId id="262" r:id="rId10"/>
    <p:sldId id="270" r:id="rId11"/>
    <p:sldId id="266" r:id="rId12"/>
    <p:sldId id="269" r:id="rId13"/>
    <p:sldId id="272"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19E"/>
    <a:srgbClr val="77B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59" autoAdjust="0"/>
    <p:restoredTop sz="93934"/>
  </p:normalViewPr>
  <p:slideViewPr>
    <p:cSldViewPr snapToGrid="0">
      <p:cViewPr varScale="1">
        <p:scale>
          <a:sx n="65" d="100"/>
          <a:sy n="65" d="100"/>
        </p:scale>
        <p:origin x="56" y="10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25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85EBF5-1D77-49B0-8E55-4454C7311855}" type="datetimeFigureOut">
              <a:rPr lang="en-US" smtClean="0"/>
              <a:t>8/20/2021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C83FD-29BE-4CCA-9E51-C6853D8B1A3C}" type="slidenum">
              <a:rPr lang="en-US" smtClean="0"/>
              <a:t>‹#›</a:t>
            </a:fld>
            <a:endParaRPr lang="en-US"/>
          </a:p>
        </p:txBody>
      </p:sp>
    </p:spTree>
    <p:extLst>
      <p:ext uri="{BB962C8B-B14F-4D97-AF65-F5344CB8AC3E}">
        <p14:creationId xmlns:p14="http://schemas.microsoft.com/office/powerpoint/2010/main" val="1815130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EC46B-80EC-414D-A259-7A1E0074F0CB}"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34F51-0A92-408E-91B9-7C8DE3F34755}" type="slidenum">
              <a:rPr lang="en-US" smtClean="0"/>
              <a:t>‹#›</a:t>
            </a:fld>
            <a:endParaRPr lang="en-US"/>
          </a:p>
        </p:txBody>
      </p:sp>
    </p:spTree>
    <p:extLst>
      <p:ext uri="{BB962C8B-B14F-4D97-AF65-F5344CB8AC3E}">
        <p14:creationId xmlns:p14="http://schemas.microsoft.com/office/powerpoint/2010/main" val="54289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34F51-0A92-408E-91B9-7C8DE3F34755}" type="slidenum">
              <a:rPr lang="en-US" smtClean="0"/>
              <a:t>2</a:t>
            </a:fld>
            <a:endParaRPr lang="en-US"/>
          </a:p>
        </p:txBody>
      </p:sp>
    </p:spTree>
    <p:extLst>
      <p:ext uri="{BB962C8B-B14F-4D97-AF65-F5344CB8AC3E}">
        <p14:creationId xmlns:p14="http://schemas.microsoft.com/office/powerpoint/2010/main" val="413545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D34F51-0A92-408E-91B9-7C8DE3F34755}" type="slidenum">
              <a:rPr lang="en-US" smtClean="0"/>
              <a:t>3</a:t>
            </a:fld>
            <a:endParaRPr lang="en-US" dirty="0"/>
          </a:p>
        </p:txBody>
      </p:sp>
    </p:spTree>
    <p:extLst>
      <p:ext uri="{BB962C8B-B14F-4D97-AF65-F5344CB8AC3E}">
        <p14:creationId xmlns:p14="http://schemas.microsoft.com/office/powerpoint/2010/main" val="260846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34F51-0A92-408E-91B9-7C8DE3F34755}" type="slidenum">
              <a:rPr lang="en-US" smtClean="0"/>
              <a:t>6</a:t>
            </a:fld>
            <a:endParaRPr lang="en-US"/>
          </a:p>
        </p:txBody>
      </p:sp>
    </p:spTree>
    <p:extLst>
      <p:ext uri="{BB962C8B-B14F-4D97-AF65-F5344CB8AC3E}">
        <p14:creationId xmlns:p14="http://schemas.microsoft.com/office/powerpoint/2010/main" val="122378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34F51-0A92-408E-91B9-7C8DE3F34755}" type="slidenum">
              <a:rPr lang="en-US" smtClean="0"/>
              <a:t>11</a:t>
            </a:fld>
            <a:endParaRPr lang="en-US"/>
          </a:p>
        </p:txBody>
      </p:sp>
    </p:spTree>
    <p:extLst>
      <p:ext uri="{BB962C8B-B14F-4D97-AF65-F5344CB8AC3E}">
        <p14:creationId xmlns:p14="http://schemas.microsoft.com/office/powerpoint/2010/main" val="25663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1806"/>
            <a:ext cx="12192000" cy="6877879"/>
          </a:xfrm>
          <a:prstGeom prst="rect">
            <a:avLst/>
          </a:prstGeom>
        </p:spPr>
      </p:pic>
      <p:sp>
        <p:nvSpPr>
          <p:cNvPr id="18" name="Rectangle 17"/>
          <p:cNvSpPr/>
          <p:nvPr userDrawn="1"/>
        </p:nvSpPr>
        <p:spPr>
          <a:xfrm>
            <a:off x="0" y="-31806"/>
            <a:ext cx="12192000" cy="6889806"/>
          </a:xfrm>
          <a:prstGeom prst="rect">
            <a:avLst/>
          </a:prstGeom>
          <a:gradFill flip="none" rotWithShape="1">
            <a:gsLst>
              <a:gs pos="0">
                <a:schemeClr val="bg1">
                  <a:alpha val="19000"/>
                </a:schemeClr>
              </a:gs>
              <a:gs pos="92000">
                <a:schemeClr val="bg1">
                  <a:lumMod val="59000"/>
                  <a:lumOff val="41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E079F9-BB36-49B0-842C-F17963D4E973}" type="datetime1">
              <a:rPr lang="en-US" smtClean="0"/>
              <a:t>8/20/2021</a:t>
            </a:fld>
            <a:endParaRPr lang="en-US"/>
          </a:p>
        </p:txBody>
      </p:sp>
      <p:sp>
        <p:nvSpPr>
          <p:cNvPr id="5" name="Footer Placeholder 4"/>
          <p:cNvSpPr>
            <a:spLocks noGrp="1"/>
          </p:cNvSpPr>
          <p:nvPr>
            <p:ph type="ftr" sz="quarter" idx="11"/>
          </p:nvPr>
        </p:nvSpPr>
        <p:spPr/>
        <p:txBody>
          <a:bodyPr/>
          <a:lstStyle/>
          <a:p>
            <a:r>
              <a:rPr lang="en-US"/>
              <a:t>sales@meta.app  meta.app</a:t>
            </a:r>
          </a:p>
        </p:txBody>
      </p:sp>
      <p:sp>
        <p:nvSpPr>
          <p:cNvPr id="6" name="Slide Number Placeholder 5"/>
          <p:cNvSpPr>
            <a:spLocks noGrp="1"/>
          </p:cNvSpPr>
          <p:nvPr>
            <p:ph type="sldNum" sz="quarter" idx="12"/>
          </p:nvPr>
        </p:nvSpPr>
        <p:spPr/>
        <p:txBody>
          <a:bodyPr/>
          <a:lstStyle/>
          <a:p>
            <a:fld id="{83B61E77-9BA9-4F4B-8A45-FF7FFA153EA0}" type="slidenum">
              <a:rPr lang="en-US" smtClean="0"/>
              <a:t>‹#›</a:t>
            </a:fld>
            <a:endParaRPr lang="en-US"/>
          </a:p>
        </p:txBody>
      </p:sp>
      <p:sp>
        <p:nvSpPr>
          <p:cNvPr id="7" name="Freeform 6">
            <a:extLst>
              <a:ext uri="{FF2B5EF4-FFF2-40B4-BE49-F238E27FC236}">
                <a16:creationId xmlns:a16="http://schemas.microsoft.com/office/drawing/2014/main" xmlns="" id="{7FFB24F9-B86F-DD40-8376-F6FD92BD2F0A}"/>
              </a:ext>
            </a:extLst>
          </p:cNvPr>
          <p:cNvSpPr/>
          <p:nvPr userDrawn="1"/>
        </p:nvSpPr>
        <p:spPr>
          <a:xfrm>
            <a:off x="0" y="146050"/>
            <a:ext cx="9482646" cy="6711950"/>
          </a:xfrm>
          <a:custGeom>
            <a:avLst/>
            <a:gdLst>
              <a:gd name="connsiteX0" fmla="*/ 0 w 9482646"/>
              <a:gd name="connsiteY0" fmla="*/ 0 h 6711950"/>
              <a:gd name="connsiteX1" fmla="*/ 387 w 9482646"/>
              <a:gd name="connsiteY1" fmla="*/ 0 h 6711950"/>
              <a:gd name="connsiteX2" fmla="*/ 2477 w 9482646"/>
              <a:gd name="connsiteY2" fmla="*/ 90276 h 6711950"/>
              <a:gd name="connsiteX3" fmla="*/ 9445206 w 9482646"/>
              <a:gd name="connsiteY3" fmla="*/ 6708823 h 6711950"/>
              <a:gd name="connsiteX4" fmla="*/ 9482646 w 9482646"/>
              <a:gd name="connsiteY4" fmla="*/ 6711950 h 6711950"/>
              <a:gd name="connsiteX5" fmla="*/ 0 w 9482646"/>
              <a:gd name="connsiteY5" fmla="*/ 6711950 h 6711950"/>
              <a:gd name="connsiteX6" fmla="*/ 0 w 9482646"/>
              <a:gd name="connsiteY6" fmla="*/ 0 h 671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646" h="6711950">
                <a:moveTo>
                  <a:pt x="0" y="0"/>
                </a:moveTo>
                <a:lnTo>
                  <a:pt x="387" y="0"/>
                </a:lnTo>
                <a:lnTo>
                  <a:pt x="2477" y="90276"/>
                </a:lnTo>
                <a:cubicBezTo>
                  <a:pt x="45737" y="1219496"/>
                  <a:pt x="753435" y="5894482"/>
                  <a:pt x="9445206" y="6708823"/>
                </a:cubicBezTo>
                <a:lnTo>
                  <a:pt x="9482646" y="6711950"/>
                </a:lnTo>
                <a:lnTo>
                  <a:pt x="0" y="6711950"/>
                </a:lnTo>
                <a:lnTo>
                  <a:pt x="0" y="0"/>
                </a:lnTo>
                <a:close/>
              </a:path>
            </a:pathLst>
          </a:custGeom>
          <a:solidFill>
            <a:srgbClr val="E4F2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084" y="3825827"/>
            <a:ext cx="2713085" cy="2713085"/>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97" y="4980505"/>
            <a:ext cx="1629858" cy="679189"/>
          </a:xfrm>
          <a:prstGeom prst="rect">
            <a:avLst/>
          </a:prstGeom>
        </p:spPr>
      </p:pic>
    </p:spTree>
    <p:extLst>
      <p:ext uri="{BB962C8B-B14F-4D97-AF65-F5344CB8AC3E}">
        <p14:creationId xmlns:p14="http://schemas.microsoft.com/office/powerpoint/2010/main" val="412159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7079E2-20AE-4443-B59F-93796A2D5821}" type="datetime1">
              <a:rPr lang="en-US" smtClean="0"/>
              <a:t>8/20/2021</a:t>
            </a:fld>
            <a:endParaRPr lang="en-US"/>
          </a:p>
        </p:txBody>
      </p:sp>
      <p:sp>
        <p:nvSpPr>
          <p:cNvPr id="5" name="Footer Placeholder 4"/>
          <p:cNvSpPr>
            <a:spLocks noGrp="1"/>
          </p:cNvSpPr>
          <p:nvPr>
            <p:ph type="ftr" sz="quarter" idx="11"/>
          </p:nvPr>
        </p:nvSpPr>
        <p:spPr/>
        <p:txBody>
          <a:bodyPr/>
          <a:lstStyle/>
          <a:p>
            <a:r>
              <a:rPr lang="en-US"/>
              <a:t>sales@meta.app  meta.app</a:t>
            </a:r>
          </a:p>
        </p:txBody>
      </p:sp>
      <p:sp>
        <p:nvSpPr>
          <p:cNvPr id="6" name="Slide Number Placeholder 5"/>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235107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9681"/>
            <a:ext cx="10515600" cy="647833"/>
          </a:xfrm>
        </p:spPr>
        <p:txBody>
          <a:bodyPr>
            <a:normAutofit/>
          </a:bodyPr>
          <a:lstStyle>
            <a:lvl1pPr>
              <a:defRPr sz="3200" spc="300">
                <a:solidFill>
                  <a:srgbClr val="77BCC8"/>
                </a:solidFill>
              </a:defRPr>
            </a:lvl1pPr>
          </a:lstStyle>
          <a:p>
            <a:r>
              <a:rPr lang="en-US" dirty="0"/>
              <a:t>Click to edit Master title style</a:t>
            </a:r>
          </a:p>
        </p:txBody>
      </p:sp>
      <p:sp>
        <p:nvSpPr>
          <p:cNvPr id="3" name="Content Placeholder 2"/>
          <p:cNvSpPr>
            <a:spLocks noGrp="1"/>
          </p:cNvSpPr>
          <p:nvPr>
            <p:ph idx="1"/>
          </p:nvPr>
        </p:nvSpPr>
        <p:spPr>
          <a:xfrm>
            <a:off x="838200" y="1018434"/>
            <a:ext cx="10515600" cy="5158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433AD-FA48-4D17-B24F-BE539038201B}" type="datetime1">
              <a:rPr lang="en-US" smtClean="0"/>
              <a:t>8/20/2021</a:t>
            </a:fld>
            <a:endParaRPr lang="en-US"/>
          </a:p>
        </p:txBody>
      </p:sp>
      <p:sp>
        <p:nvSpPr>
          <p:cNvPr id="5" name="Footer Placeholder 4"/>
          <p:cNvSpPr>
            <a:spLocks noGrp="1"/>
          </p:cNvSpPr>
          <p:nvPr>
            <p:ph type="ftr" sz="quarter" idx="11"/>
          </p:nvPr>
        </p:nvSpPr>
        <p:spPr/>
        <p:txBody>
          <a:bodyPr/>
          <a:lstStyle/>
          <a:p>
            <a:r>
              <a:rPr lang="en-US"/>
              <a:t>sales@meta.app  meta.app</a:t>
            </a:r>
          </a:p>
        </p:txBody>
      </p:sp>
      <p:sp>
        <p:nvSpPr>
          <p:cNvPr id="6" name="Slide Number Placeholder 5"/>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320864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CB3E2-F0BB-4A62-9379-D8F2F164F12B}" type="datetime1">
              <a:rPr lang="en-US" smtClean="0"/>
              <a:t>8/20/2021</a:t>
            </a:fld>
            <a:endParaRPr lang="en-US"/>
          </a:p>
        </p:txBody>
      </p:sp>
      <p:sp>
        <p:nvSpPr>
          <p:cNvPr id="5" name="Footer Placeholder 4"/>
          <p:cNvSpPr>
            <a:spLocks noGrp="1"/>
          </p:cNvSpPr>
          <p:nvPr>
            <p:ph type="ftr" sz="quarter" idx="11"/>
          </p:nvPr>
        </p:nvSpPr>
        <p:spPr/>
        <p:txBody>
          <a:bodyPr/>
          <a:lstStyle/>
          <a:p>
            <a:r>
              <a:rPr lang="en-US"/>
              <a:t>sales@meta.app  meta.app</a:t>
            </a:r>
          </a:p>
        </p:txBody>
      </p:sp>
      <p:sp>
        <p:nvSpPr>
          <p:cNvPr id="6" name="Slide Number Placeholder 5"/>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63647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DC1FC4-124C-4376-90E3-AD334CE5B671}" type="datetime1">
              <a:rPr lang="en-US" smtClean="0"/>
              <a:t>8/20/2021</a:t>
            </a:fld>
            <a:endParaRPr lang="en-US"/>
          </a:p>
        </p:txBody>
      </p:sp>
      <p:sp>
        <p:nvSpPr>
          <p:cNvPr id="6" name="Footer Placeholder 5"/>
          <p:cNvSpPr>
            <a:spLocks noGrp="1"/>
          </p:cNvSpPr>
          <p:nvPr>
            <p:ph type="ftr" sz="quarter" idx="11"/>
          </p:nvPr>
        </p:nvSpPr>
        <p:spPr/>
        <p:txBody>
          <a:bodyPr/>
          <a:lstStyle/>
          <a:p>
            <a:r>
              <a:rPr lang="en-US"/>
              <a:t>sales@meta.app  meta.app</a:t>
            </a:r>
          </a:p>
        </p:txBody>
      </p:sp>
      <p:sp>
        <p:nvSpPr>
          <p:cNvPr id="7" name="Slide Number Placeholder 6"/>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54310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3D8AB4-A120-49B8-AEDA-CD46C0FF9647}" type="datetime1">
              <a:rPr lang="en-US" smtClean="0"/>
              <a:t>8/20/2021</a:t>
            </a:fld>
            <a:endParaRPr lang="en-US"/>
          </a:p>
        </p:txBody>
      </p:sp>
      <p:sp>
        <p:nvSpPr>
          <p:cNvPr id="8" name="Footer Placeholder 7"/>
          <p:cNvSpPr>
            <a:spLocks noGrp="1"/>
          </p:cNvSpPr>
          <p:nvPr>
            <p:ph type="ftr" sz="quarter" idx="11"/>
          </p:nvPr>
        </p:nvSpPr>
        <p:spPr/>
        <p:txBody>
          <a:bodyPr/>
          <a:lstStyle/>
          <a:p>
            <a:r>
              <a:rPr lang="en-US"/>
              <a:t>sales@meta.app  meta.app</a:t>
            </a:r>
          </a:p>
        </p:txBody>
      </p:sp>
      <p:sp>
        <p:nvSpPr>
          <p:cNvPr id="9" name="Slide Number Placeholder 8"/>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382627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359A73-B3C7-476F-A567-12416F99B358}" type="datetime1">
              <a:rPr lang="en-US" smtClean="0"/>
              <a:t>8/20/2021</a:t>
            </a:fld>
            <a:endParaRPr lang="en-US"/>
          </a:p>
        </p:txBody>
      </p:sp>
      <p:sp>
        <p:nvSpPr>
          <p:cNvPr id="4" name="Footer Placeholder 3"/>
          <p:cNvSpPr>
            <a:spLocks noGrp="1"/>
          </p:cNvSpPr>
          <p:nvPr>
            <p:ph type="ftr" sz="quarter" idx="11"/>
          </p:nvPr>
        </p:nvSpPr>
        <p:spPr/>
        <p:txBody>
          <a:bodyPr/>
          <a:lstStyle/>
          <a:p>
            <a:r>
              <a:rPr lang="en-US" dirty="0" err="1"/>
              <a:t>sales@meta.app</a:t>
            </a:r>
            <a:r>
              <a:rPr lang="en-US" dirty="0"/>
              <a:t> 	</a:t>
            </a:r>
            <a:r>
              <a:rPr lang="en-US" dirty="0" err="1"/>
              <a:t>meta.app</a:t>
            </a:r>
            <a:endParaRPr lang="en-US" dirty="0"/>
          </a:p>
        </p:txBody>
      </p:sp>
      <p:sp>
        <p:nvSpPr>
          <p:cNvPr id="5" name="Slide Number Placeholder 4"/>
          <p:cNvSpPr>
            <a:spLocks noGrp="1"/>
          </p:cNvSpPr>
          <p:nvPr>
            <p:ph type="sldNum" sz="quarter" idx="12"/>
          </p:nvPr>
        </p:nvSpPr>
        <p:spPr/>
        <p:txBody>
          <a:bodyPr/>
          <a:lstStyle/>
          <a:p>
            <a:fld id="{83B61E77-9BA9-4F4B-8A45-FF7FFA153EA0}" type="slidenum">
              <a:rPr lang="en-US" smtClean="0"/>
              <a:t>‹#›</a:t>
            </a:fld>
            <a:endParaRPr lang="en-US"/>
          </a:p>
        </p:txBody>
      </p:sp>
      <p:sp>
        <p:nvSpPr>
          <p:cNvPr id="9" name="Title 1"/>
          <p:cNvSpPr>
            <a:spLocks noGrp="1"/>
          </p:cNvSpPr>
          <p:nvPr>
            <p:ph type="title"/>
          </p:nvPr>
        </p:nvSpPr>
        <p:spPr>
          <a:xfrm>
            <a:off x="838200" y="129681"/>
            <a:ext cx="10515600" cy="647833"/>
          </a:xfrm>
        </p:spPr>
        <p:txBody>
          <a:bodyPr>
            <a:normAutofit/>
          </a:bodyPr>
          <a:lstStyle>
            <a:lvl1pPr>
              <a:defRPr sz="3200" spc="300">
                <a:solidFill>
                  <a:srgbClr val="77BCC8"/>
                </a:solidFill>
              </a:defRPr>
            </a:lvl1pPr>
          </a:lstStyle>
          <a:p>
            <a:r>
              <a:rPr lang="en-US" dirty="0"/>
              <a:t>Click to edit Master title style</a:t>
            </a:r>
          </a:p>
        </p:txBody>
      </p:sp>
    </p:spTree>
    <p:extLst>
      <p:ext uri="{BB962C8B-B14F-4D97-AF65-F5344CB8AC3E}">
        <p14:creationId xmlns:p14="http://schemas.microsoft.com/office/powerpoint/2010/main" val="175776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FB2737-39E8-4196-A786-76468D945CC6}" type="datetime1">
              <a:rPr lang="en-US" smtClean="0"/>
              <a:t>8/20/2021</a:t>
            </a:fld>
            <a:endParaRPr lang="en-US"/>
          </a:p>
        </p:txBody>
      </p:sp>
      <p:sp>
        <p:nvSpPr>
          <p:cNvPr id="6" name="Footer Placeholder 5"/>
          <p:cNvSpPr>
            <a:spLocks noGrp="1"/>
          </p:cNvSpPr>
          <p:nvPr>
            <p:ph type="ftr" sz="quarter" idx="11"/>
          </p:nvPr>
        </p:nvSpPr>
        <p:spPr/>
        <p:txBody>
          <a:bodyPr/>
          <a:lstStyle/>
          <a:p>
            <a:r>
              <a:rPr lang="en-US"/>
              <a:t>sales@meta.app  meta.app</a:t>
            </a:r>
          </a:p>
        </p:txBody>
      </p:sp>
      <p:sp>
        <p:nvSpPr>
          <p:cNvPr id="7" name="Slide Number Placeholder 6"/>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201695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D17A5-856D-4E6D-8407-B318976DE933}" type="datetime1">
              <a:rPr lang="en-US" smtClean="0"/>
              <a:t>8/20/2021</a:t>
            </a:fld>
            <a:endParaRPr lang="en-US"/>
          </a:p>
        </p:txBody>
      </p:sp>
      <p:sp>
        <p:nvSpPr>
          <p:cNvPr id="6" name="Footer Placeholder 5"/>
          <p:cNvSpPr>
            <a:spLocks noGrp="1"/>
          </p:cNvSpPr>
          <p:nvPr>
            <p:ph type="ftr" sz="quarter" idx="11"/>
          </p:nvPr>
        </p:nvSpPr>
        <p:spPr/>
        <p:txBody>
          <a:bodyPr/>
          <a:lstStyle/>
          <a:p>
            <a:r>
              <a:rPr lang="en-US"/>
              <a:t>sales@meta.app  meta.app</a:t>
            </a:r>
          </a:p>
        </p:txBody>
      </p:sp>
      <p:sp>
        <p:nvSpPr>
          <p:cNvPr id="7" name="Slide Number Placeholder 6"/>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6565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F988B-B579-4943-B0BF-0720A5961C50}" type="datetime1">
              <a:rPr lang="en-US" smtClean="0"/>
              <a:t>8/20/2021</a:t>
            </a:fld>
            <a:endParaRPr lang="en-US"/>
          </a:p>
        </p:txBody>
      </p:sp>
      <p:sp>
        <p:nvSpPr>
          <p:cNvPr id="5" name="Footer Placeholder 4"/>
          <p:cNvSpPr>
            <a:spLocks noGrp="1"/>
          </p:cNvSpPr>
          <p:nvPr>
            <p:ph type="ftr" sz="quarter" idx="11"/>
          </p:nvPr>
        </p:nvSpPr>
        <p:spPr/>
        <p:txBody>
          <a:bodyPr/>
          <a:lstStyle/>
          <a:p>
            <a:r>
              <a:rPr lang="en-US"/>
              <a:t>sales@meta.app  meta.app</a:t>
            </a:r>
          </a:p>
        </p:txBody>
      </p:sp>
      <p:sp>
        <p:nvSpPr>
          <p:cNvPr id="6" name="Slide Number Placeholder 5"/>
          <p:cNvSpPr>
            <a:spLocks noGrp="1"/>
          </p:cNvSpPr>
          <p:nvPr>
            <p:ph type="sldNum" sz="quarter" idx="12"/>
          </p:nvPr>
        </p:nvSpPr>
        <p:spPr/>
        <p:txBody>
          <a:bodyPr/>
          <a:lstStyle/>
          <a:p>
            <a:fld id="{83B61E77-9BA9-4F4B-8A45-FF7FFA153EA0}" type="slidenum">
              <a:rPr lang="en-US" smtClean="0"/>
              <a:t>‹#›</a:t>
            </a:fld>
            <a:endParaRPr lang="en-US"/>
          </a:p>
        </p:txBody>
      </p:sp>
    </p:spTree>
    <p:extLst>
      <p:ext uri="{BB962C8B-B14F-4D97-AF65-F5344CB8AC3E}">
        <p14:creationId xmlns:p14="http://schemas.microsoft.com/office/powerpoint/2010/main" val="425357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7E1E5-62CB-44E9-A403-08E9C06AFECE}" type="datetime1">
              <a:rPr lang="en-US" smtClean="0"/>
              <a:t>8/20/2021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sales@meta.app</a:t>
            </a:r>
            <a:r>
              <a:rPr lang="en-US" dirty="0"/>
              <a:t> 	</a:t>
            </a:r>
            <a:r>
              <a:rPr lang="en-US" dirty="0" err="1"/>
              <a:t>meta.app</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61E77-9BA9-4F4B-8A45-FF7FFA153EA0}" type="slidenum">
              <a:rPr lang="en-US" smtClean="0"/>
              <a:t>‹#›</a:t>
            </a:fld>
            <a:endParaRPr lang="en-US"/>
          </a:p>
        </p:txBody>
      </p:sp>
      <p:pic>
        <p:nvPicPr>
          <p:cNvPr id="7" name="Picture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83292" y="6459596"/>
            <a:ext cx="780388" cy="325201"/>
          </a:xfrm>
          <a:prstGeom prst="rect">
            <a:avLst/>
          </a:prstGeom>
        </p:spPr>
      </p:pic>
    </p:spTree>
    <p:extLst>
      <p:ext uri="{BB962C8B-B14F-4D97-AF65-F5344CB8AC3E}">
        <p14:creationId xmlns:p14="http://schemas.microsoft.com/office/powerpoint/2010/main" val="2755977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jpe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1226" y="4468157"/>
            <a:ext cx="7742253" cy="1442624"/>
          </a:xfrm>
        </p:spPr>
        <p:txBody>
          <a:bodyPr/>
          <a:lstStyle/>
          <a:p>
            <a:pPr algn="l"/>
            <a:r>
              <a:rPr lang="en-US" spc="600" dirty="0"/>
              <a:t>META Teletherapy </a:t>
            </a:r>
          </a:p>
        </p:txBody>
      </p:sp>
      <p:sp>
        <p:nvSpPr>
          <p:cNvPr id="3" name="Subtitle 2"/>
          <p:cNvSpPr>
            <a:spLocks noGrp="1"/>
          </p:cNvSpPr>
          <p:nvPr>
            <p:ph type="subTitle" idx="1"/>
          </p:nvPr>
        </p:nvSpPr>
        <p:spPr>
          <a:xfrm>
            <a:off x="3451226" y="5818835"/>
            <a:ext cx="7201063" cy="906351"/>
          </a:xfrm>
        </p:spPr>
        <p:txBody>
          <a:bodyPr/>
          <a:lstStyle/>
          <a:p>
            <a:pPr algn="l"/>
            <a:r>
              <a:rPr lang="en-US" dirty="0"/>
              <a:t>Mental Health Services Partner for Colleges</a:t>
            </a:r>
          </a:p>
        </p:txBody>
      </p:sp>
      <p:sp>
        <p:nvSpPr>
          <p:cNvPr id="4" name="Footer Placeholder 3"/>
          <p:cNvSpPr>
            <a:spLocks noGrp="1"/>
          </p:cNvSpPr>
          <p:nvPr>
            <p:ph type="ftr" sz="quarter" idx="11"/>
          </p:nvPr>
        </p:nvSpPr>
        <p:spPr/>
        <p:txBody>
          <a:bodyPr/>
          <a:lstStyle/>
          <a:p>
            <a:r>
              <a:rPr lang="en-US"/>
              <a:t>sales@meta.app  meta.app</a:t>
            </a:r>
          </a:p>
        </p:txBody>
      </p:sp>
    </p:spTree>
    <p:extLst>
      <p:ext uri="{BB962C8B-B14F-4D97-AF65-F5344CB8AC3E}">
        <p14:creationId xmlns:p14="http://schemas.microsoft.com/office/powerpoint/2010/main" val="337638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1506218" cy="647833"/>
          </a:xfrm>
        </p:spPr>
        <p:txBody>
          <a:bodyPr>
            <a:normAutofit fontScale="90000"/>
          </a:bodyPr>
          <a:lstStyle/>
          <a:p>
            <a:r>
              <a:rPr lang="en-US" dirty="0"/>
              <a:t>Credibility, Trust: 160 Campuses &amp;  Prestigious Organizations</a:t>
            </a:r>
          </a:p>
        </p:txBody>
      </p:sp>
      <p:sp>
        <p:nvSpPr>
          <p:cNvPr id="3" name="Footer Placeholder 2"/>
          <p:cNvSpPr>
            <a:spLocks noGrp="1"/>
          </p:cNvSpPr>
          <p:nvPr>
            <p:ph type="ftr" sz="quarter" idx="11"/>
          </p:nvPr>
        </p:nvSpPr>
        <p:spPr/>
        <p:txBody>
          <a:bodyPr/>
          <a:lstStyle/>
          <a:p>
            <a:r>
              <a:rPr lang="en-US"/>
              <a:t>sales@meta.app 	meta.app</a:t>
            </a:r>
            <a:endParaRPr lang="en-US" dirty="0"/>
          </a:p>
        </p:txBody>
      </p:sp>
      <p:pic>
        <p:nvPicPr>
          <p:cNvPr id="15" name="Picture 14">
            <a:extLst>
              <a:ext uri="{FF2B5EF4-FFF2-40B4-BE49-F238E27FC236}">
                <a16:creationId xmlns:a16="http://schemas.microsoft.com/office/drawing/2014/main" xmlns="" id="{2DE1B965-5515-194B-A9CF-94BDEE1D24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364" y="1391056"/>
            <a:ext cx="1624493" cy="592462"/>
          </a:xfrm>
          <a:prstGeom prst="rect">
            <a:avLst/>
          </a:prstGeom>
        </p:spPr>
      </p:pic>
      <p:pic>
        <p:nvPicPr>
          <p:cNvPr id="17" name="Picture 2" descr="ECMC Foundation - Crunchbase Investor Profile &amp; Investments">
            <a:extLst>
              <a:ext uri="{FF2B5EF4-FFF2-40B4-BE49-F238E27FC236}">
                <a16:creationId xmlns:a16="http://schemas.microsoft.com/office/drawing/2014/main" xmlns="" id="{FD2C0C30-2545-C04E-BFBD-1086D76D108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3639" y="2771091"/>
            <a:ext cx="1728218" cy="7074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445C3BE7-A41B-194A-8C78-E07B8B543D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29" y="4132566"/>
            <a:ext cx="1425120" cy="753658"/>
          </a:xfrm>
          <a:prstGeom prst="rect">
            <a:avLst/>
          </a:prstGeom>
        </p:spPr>
      </p:pic>
      <p:pic>
        <p:nvPicPr>
          <p:cNvPr id="19" name="Picture 18">
            <a:extLst>
              <a:ext uri="{FF2B5EF4-FFF2-40B4-BE49-F238E27FC236}">
                <a16:creationId xmlns:a16="http://schemas.microsoft.com/office/drawing/2014/main" xmlns="" id="{54BA1B01-9FDA-2F4C-9674-52E3911401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363" y="5588029"/>
            <a:ext cx="1425119" cy="4767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48C04513-C59C-E640-B881-B68DF92F52BD}"/>
              </a:ext>
            </a:extLst>
          </p:cNvPr>
          <p:cNvSpPr/>
          <p:nvPr/>
        </p:nvSpPr>
        <p:spPr>
          <a:xfrm>
            <a:off x="2304703" y="1323890"/>
            <a:ext cx="2632925" cy="553998"/>
          </a:xfrm>
          <a:prstGeom prst="rect">
            <a:avLst/>
          </a:prstGeom>
        </p:spPr>
        <p:txBody>
          <a:bodyPr wrap="square">
            <a:spAutoFit/>
          </a:bodyPr>
          <a:lstStyle/>
          <a:p>
            <a:r>
              <a:rPr lang="en-US" sz="1000" dirty="0">
                <a:latin typeface="+mj-lt"/>
              </a:rPr>
              <a:t>Partnership to provide counseling services using both school counselors and META’s providers to Historically Black Colleges and Universities</a:t>
            </a:r>
          </a:p>
        </p:txBody>
      </p:sp>
      <p:sp>
        <p:nvSpPr>
          <p:cNvPr id="20" name="Rectangle 19">
            <a:extLst>
              <a:ext uri="{FF2B5EF4-FFF2-40B4-BE49-F238E27FC236}">
                <a16:creationId xmlns:a16="http://schemas.microsoft.com/office/drawing/2014/main" xmlns="" id="{D48EF4FC-5C76-B34F-9341-8F0655451088}"/>
              </a:ext>
            </a:extLst>
          </p:cNvPr>
          <p:cNvSpPr/>
          <p:nvPr/>
        </p:nvSpPr>
        <p:spPr>
          <a:xfrm>
            <a:off x="2304702" y="2719507"/>
            <a:ext cx="2714024" cy="861774"/>
          </a:xfrm>
          <a:prstGeom prst="rect">
            <a:avLst/>
          </a:prstGeom>
        </p:spPr>
        <p:txBody>
          <a:bodyPr wrap="square">
            <a:spAutoFit/>
          </a:bodyPr>
          <a:lstStyle/>
          <a:p>
            <a:r>
              <a:rPr lang="en-US" sz="1000" dirty="0">
                <a:latin typeface="+mj-lt"/>
              </a:rPr>
              <a:t>18-month contract through TMCF to make mental health accessible to HBCU students. ECMC foundation is covering unlimited counseling session for undergraduate Pell eligible students in participating institutions</a:t>
            </a:r>
          </a:p>
        </p:txBody>
      </p:sp>
      <p:sp>
        <p:nvSpPr>
          <p:cNvPr id="21" name="Rectangle 20">
            <a:extLst>
              <a:ext uri="{FF2B5EF4-FFF2-40B4-BE49-F238E27FC236}">
                <a16:creationId xmlns:a16="http://schemas.microsoft.com/office/drawing/2014/main" xmlns="" id="{A643E657-3ADF-B44E-9E49-D33C29368151}"/>
              </a:ext>
            </a:extLst>
          </p:cNvPr>
          <p:cNvSpPr/>
          <p:nvPr/>
        </p:nvSpPr>
        <p:spPr>
          <a:xfrm>
            <a:off x="2304700" y="4115124"/>
            <a:ext cx="2935515" cy="861774"/>
          </a:xfrm>
          <a:prstGeom prst="rect">
            <a:avLst/>
          </a:prstGeom>
        </p:spPr>
        <p:txBody>
          <a:bodyPr wrap="square">
            <a:spAutoFit/>
          </a:bodyPr>
          <a:lstStyle/>
          <a:p>
            <a:r>
              <a:rPr lang="en-US" sz="1000" dirty="0">
                <a:latin typeface="+mj-lt"/>
              </a:rPr>
              <a:t>Pilot with College Track, College Beyond and Cowen University’s Upward Bound program in New Orleans. Focusing on students without insurance or facing financial difficulties. This grant pays for access and unlimited counseling sessions </a:t>
            </a:r>
          </a:p>
        </p:txBody>
      </p:sp>
      <p:sp>
        <p:nvSpPr>
          <p:cNvPr id="22" name="Rectangle 21">
            <a:extLst>
              <a:ext uri="{FF2B5EF4-FFF2-40B4-BE49-F238E27FC236}">
                <a16:creationId xmlns:a16="http://schemas.microsoft.com/office/drawing/2014/main" xmlns="" id="{24098E4C-987A-1940-830E-EBF4377021C2}"/>
              </a:ext>
            </a:extLst>
          </p:cNvPr>
          <p:cNvSpPr/>
          <p:nvPr/>
        </p:nvSpPr>
        <p:spPr>
          <a:xfrm>
            <a:off x="2304699" y="5510741"/>
            <a:ext cx="2779874" cy="553998"/>
          </a:xfrm>
          <a:prstGeom prst="rect">
            <a:avLst/>
          </a:prstGeom>
        </p:spPr>
        <p:txBody>
          <a:bodyPr wrap="square">
            <a:spAutoFit/>
          </a:bodyPr>
          <a:lstStyle/>
          <a:p>
            <a:r>
              <a:rPr lang="en-US" sz="1000" dirty="0" smtClean="0">
                <a:latin typeface="+mj-lt"/>
              </a:rPr>
              <a:t>Partnership </a:t>
            </a:r>
            <a:r>
              <a:rPr lang="en-US" sz="1000" dirty="0">
                <a:latin typeface="+mj-lt"/>
              </a:rPr>
              <a:t>with Asian &amp; Pacific Islander American Scholars organization to provide access and limited counseling sessions for its member students</a:t>
            </a:r>
          </a:p>
        </p:txBody>
      </p:sp>
      <p:sp>
        <p:nvSpPr>
          <p:cNvPr id="23" name="Rectangle 22">
            <a:extLst>
              <a:ext uri="{FF2B5EF4-FFF2-40B4-BE49-F238E27FC236}">
                <a16:creationId xmlns:a16="http://schemas.microsoft.com/office/drawing/2014/main" xmlns="" id="{C2D59FDA-068D-E747-8410-937DAA47E87A}"/>
              </a:ext>
            </a:extLst>
          </p:cNvPr>
          <p:cNvSpPr/>
          <p:nvPr/>
        </p:nvSpPr>
        <p:spPr>
          <a:xfrm>
            <a:off x="7133492" y="3989834"/>
            <a:ext cx="4449255" cy="1015663"/>
          </a:xfrm>
          <a:prstGeom prst="rect">
            <a:avLst/>
          </a:prstGeom>
        </p:spPr>
        <p:txBody>
          <a:bodyPr wrap="square">
            <a:spAutoFit/>
          </a:bodyPr>
          <a:lstStyle/>
          <a:p>
            <a:pPr fontAlgn="base"/>
            <a:r>
              <a:rPr lang="en-US" sz="1000" dirty="0">
                <a:latin typeface="+mj-lt"/>
              </a:rPr>
              <a:t>“The META mental wellness program allows students to choose their own counselor and avoid the stigma of anyone knowing they’re in therapy. META’s positive messaging inspires students to consider their emotional health.”</a:t>
            </a:r>
          </a:p>
          <a:p>
            <a:pPr fontAlgn="base"/>
            <a:endParaRPr lang="en-US" sz="1000" dirty="0">
              <a:latin typeface="+mj-lt"/>
            </a:endParaRPr>
          </a:p>
          <a:p>
            <a:pPr algn="r" fontAlgn="base"/>
            <a:r>
              <a:rPr lang="en-US" sz="1000" b="1" dirty="0">
                <a:latin typeface="+mj-lt"/>
              </a:rPr>
              <a:t>– John K. Pierre, </a:t>
            </a:r>
            <a:br>
              <a:rPr lang="en-US" sz="1000" b="1" dirty="0">
                <a:latin typeface="+mj-lt"/>
              </a:rPr>
            </a:br>
            <a:r>
              <a:rPr lang="en-US" sz="1000" b="1" dirty="0">
                <a:latin typeface="+mj-lt"/>
              </a:rPr>
              <a:t>Chancellor of Southern University Law Center</a:t>
            </a:r>
          </a:p>
        </p:txBody>
      </p:sp>
      <p:sp>
        <p:nvSpPr>
          <p:cNvPr id="24" name="Rectangle 23">
            <a:extLst>
              <a:ext uri="{FF2B5EF4-FFF2-40B4-BE49-F238E27FC236}">
                <a16:creationId xmlns:a16="http://schemas.microsoft.com/office/drawing/2014/main" xmlns="" id="{BD78984E-19B5-D34C-A0F6-C85DC17C7B4E}"/>
              </a:ext>
            </a:extLst>
          </p:cNvPr>
          <p:cNvSpPr/>
          <p:nvPr/>
        </p:nvSpPr>
        <p:spPr>
          <a:xfrm>
            <a:off x="7285117" y="5418283"/>
            <a:ext cx="4203038" cy="861774"/>
          </a:xfrm>
          <a:prstGeom prst="rect">
            <a:avLst/>
          </a:prstGeom>
        </p:spPr>
        <p:txBody>
          <a:bodyPr wrap="square">
            <a:spAutoFit/>
          </a:bodyPr>
          <a:lstStyle/>
          <a:p>
            <a:pPr fontAlgn="base"/>
            <a:r>
              <a:rPr lang="en-US" sz="1000" dirty="0">
                <a:latin typeface="+mj-lt"/>
              </a:rPr>
              <a:t>"META has strong support with access to providers specializing in all areas of mental health and flexible scheduling options, it seemed like a perfect fit for those in need.”</a:t>
            </a:r>
          </a:p>
          <a:p>
            <a:pPr algn="r" fontAlgn="base"/>
            <a:r>
              <a:rPr lang="en-US" sz="1000" b="1" dirty="0">
                <a:latin typeface="+mj-lt"/>
              </a:rPr>
              <a:t>– Belinda Keiser, </a:t>
            </a:r>
            <a:br>
              <a:rPr lang="en-US" sz="1000" b="1" dirty="0">
                <a:latin typeface="+mj-lt"/>
              </a:rPr>
            </a:br>
            <a:r>
              <a:rPr lang="en-US" sz="1000" b="1" dirty="0">
                <a:latin typeface="+mj-lt"/>
              </a:rPr>
              <a:t>Vice Chancellor at Keiser University</a:t>
            </a:r>
          </a:p>
        </p:txBody>
      </p:sp>
      <p:sp>
        <p:nvSpPr>
          <p:cNvPr id="25" name="Rectangle 24">
            <a:extLst>
              <a:ext uri="{FF2B5EF4-FFF2-40B4-BE49-F238E27FC236}">
                <a16:creationId xmlns:a16="http://schemas.microsoft.com/office/drawing/2014/main" xmlns="" id="{5300E057-6FB4-8C40-B3B3-2DDC72251FB0}"/>
              </a:ext>
            </a:extLst>
          </p:cNvPr>
          <p:cNvSpPr/>
          <p:nvPr/>
        </p:nvSpPr>
        <p:spPr>
          <a:xfrm>
            <a:off x="7096536" y="1200497"/>
            <a:ext cx="4601826" cy="1169551"/>
          </a:xfrm>
          <a:prstGeom prst="rect">
            <a:avLst/>
          </a:prstGeom>
        </p:spPr>
        <p:txBody>
          <a:bodyPr wrap="square">
            <a:spAutoFit/>
          </a:bodyPr>
          <a:lstStyle/>
          <a:p>
            <a:pPr fontAlgn="base"/>
            <a:r>
              <a:rPr lang="en-US" sz="1000" dirty="0">
                <a:latin typeface="+mj-lt"/>
              </a:rPr>
              <a:t>“Mental health care has never been more important for our students than it is right now. By partnering with META, we instantly remove many barriers to care that could prevent a student from receiving the therapy they need. META addresses stigmas surrounding mental health assistance and allows students to connect with providers in an easy, private, and safe manner.”</a:t>
            </a:r>
          </a:p>
          <a:p>
            <a:pPr algn="r" fontAlgn="base"/>
            <a:r>
              <a:rPr lang="en-US" sz="1000" b="1" dirty="0">
                <a:latin typeface="+mj-lt"/>
              </a:rPr>
              <a:t>– Dr. Lester Newman, </a:t>
            </a:r>
            <a:br>
              <a:rPr lang="en-US" sz="1000" b="1" dirty="0">
                <a:latin typeface="+mj-lt"/>
              </a:rPr>
            </a:br>
            <a:r>
              <a:rPr lang="en-US" sz="1000" b="1" dirty="0">
                <a:latin typeface="+mj-lt"/>
              </a:rPr>
              <a:t>President of Jarvis Christian College</a:t>
            </a:r>
          </a:p>
        </p:txBody>
      </p:sp>
      <p:sp>
        <p:nvSpPr>
          <p:cNvPr id="26" name="Rectangle 25">
            <a:extLst>
              <a:ext uri="{FF2B5EF4-FFF2-40B4-BE49-F238E27FC236}">
                <a16:creationId xmlns:a16="http://schemas.microsoft.com/office/drawing/2014/main" xmlns="" id="{A872B898-85C0-7A40-B816-FDA8F16A9361}"/>
              </a:ext>
            </a:extLst>
          </p:cNvPr>
          <p:cNvSpPr/>
          <p:nvPr/>
        </p:nvSpPr>
        <p:spPr>
          <a:xfrm>
            <a:off x="7133492" y="2619576"/>
            <a:ext cx="4449255" cy="1015663"/>
          </a:xfrm>
          <a:prstGeom prst="rect">
            <a:avLst/>
          </a:prstGeom>
        </p:spPr>
        <p:txBody>
          <a:bodyPr wrap="square">
            <a:spAutoFit/>
          </a:bodyPr>
          <a:lstStyle/>
          <a:p>
            <a:pPr fontAlgn="base"/>
            <a:r>
              <a:rPr lang="en-US" sz="1000" dirty="0">
                <a:latin typeface="+mj-lt"/>
              </a:rPr>
              <a:t> “We serve a diverse student body representing nearly three dozen nations. Because of this, we are proud to work with META, which connects our students to a broad range providers who reflect their cultural background.”</a:t>
            </a:r>
          </a:p>
          <a:p>
            <a:pPr fontAlgn="base"/>
            <a:endParaRPr lang="en-US" sz="1000" dirty="0">
              <a:latin typeface="+mj-lt"/>
            </a:endParaRPr>
          </a:p>
          <a:p>
            <a:pPr algn="r" fontAlgn="base"/>
            <a:r>
              <a:rPr lang="en-US" sz="1000" b="1" dirty="0">
                <a:latin typeface="+mj-lt"/>
              </a:rPr>
              <a:t>– Dr. Heidi M. Anderson, </a:t>
            </a:r>
            <a:br>
              <a:rPr lang="en-US" sz="1000" b="1" dirty="0">
                <a:latin typeface="+mj-lt"/>
              </a:rPr>
            </a:br>
            <a:r>
              <a:rPr lang="en-US" sz="1000" b="1" dirty="0">
                <a:latin typeface="+mj-lt"/>
              </a:rPr>
              <a:t>President of the University of Maryland Eastern Shore</a:t>
            </a:r>
          </a:p>
        </p:txBody>
      </p:sp>
      <p:pic>
        <p:nvPicPr>
          <p:cNvPr id="27" name="Picture 26">
            <a:extLst>
              <a:ext uri="{FF2B5EF4-FFF2-40B4-BE49-F238E27FC236}">
                <a16:creationId xmlns:a16="http://schemas.microsoft.com/office/drawing/2014/main" xmlns="" id="{D4C67305-0D1F-E447-8004-08782806ED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2590" y="1200497"/>
            <a:ext cx="1117175" cy="1068601"/>
          </a:xfrm>
          <a:prstGeom prst="rect">
            <a:avLst/>
          </a:prstGeom>
        </p:spPr>
      </p:pic>
      <p:pic>
        <p:nvPicPr>
          <p:cNvPr id="28" name="Picture 27">
            <a:extLst>
              <a:ext uri="{FF2B5EF4-FFF2-40B4-BE49-F238E27FC236}">
                <a16:creationId xmlns:a16="http://schemas.microsoft.com/office/drawing/2014/main" xmlns="" id="{925C199F-2600-1F44-9108-AF0B5F2333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5539" y="3850842"/>
            <a:ext cx="1081927" cy="1034887"/>
          </a:xfrm>
          <a:prstGeom prst="rect">
            <a:avLst/>
          </a:prstGeom>
        </p:spPr>
      </p:pic>
      <p:pic>
        <p:nvPicPr>
          <p:cNvPr id="29" name="Picture 28">
            <a:extLst>
              <a:ext uri="{FF2B5EF4-FFF2-40B4-BE49-F238E27FC236}">
                <a16:creationId xmlns:a16="http://schemas.microsoft.com/office/drawing/2014/main" xmlns="" id="{A7E9F8BB-8861-774D-BDEF-B3A6F9C874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2590" y="2480894"/>
            <a:ext cx="1127823" cy="1078787"/>
          </a:xfrm>
          <a:prstGeom prst="rect">
            <a:avLst/>
          </a:prstGeom>
        </p:spPr>
      </p:pic>
      <p:pic>
        <p:nvPicPr>
          <p:cNvPr id="30" name="Picture 29">
            <a:extLst>
              <a:ext uri="{FF2B5EF4-FFF2-40B4-BE49-F238E27FC236}">
                <a16:creationId xmlns:a16="http://schemas.microsoft.com/office/drawing/2014/main" xmlns="" id="{637DF10D-7015-094D-8CAE-34B60A0AC5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43241" y="5286366"/>
            <a:ext cx="954225" cy="901487"/>
          </a:xfrm>
          <a:prstGeom prst="rect">
            <a:avLst/>
          </a:prstGeom>
        </p:spPr>
      </p:pic>
      <p:cxnSp>
        <p:nvCxnSpPr>
          <p:cNvPr id="5" name="Straight Connector 4"/>
          <p:cNvCxnSpPr/>
          <p:nvPr/>
        </p:nvCxnSpPr>
        <p:spPr>
          <a:xfrm>
            <a:off x="5609492" y="1323890"/>
            <a:ext cx="0" cy="4956167"/>
          </a:xfrm>
          <a:prstGeom prst="line">
            <a:avLst/>
          </a:prstGeom>
          <a:ln w="3175">
            <a:solidFill>
              <a:srgbClr val="77BC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770" y="368775"/>
            <a:ext cx="11311899" cy="647833"/>
          </a:xfrm>
        </p:spPr>
        <p:txBody>
          <a:bodyPr>
            <a:normAutofit/>
          </a:bodyPr>
          <a:lstStyle/>
          <a:p>
            <a:r>
              <a:rPr lang="en-US" dirty="0"/>
              <a:t>META is Your Ideal Mental Health Partner</a:t>
            </a:r>
          </a:p>
        </p:txBody>
      </p:sp>
      <p:sp>
        <p:nvSpPr>
          <p:cNvPr id="27" name="Content Placeholder 4">
            <a:extLst>
              <a:ext uri="{FF2B5EF4-FFF2-40B4-BE49-F238E27FC236}">
                <a16:creationId xmlns:a16="http://schemas.microsoft.com/office/drawing/2014/main" xmlns="" id="{3056EF67-6C85-EA4E-A8FC-DC9708B904BA}"/>
              </a:ext>
            </a:extLst>
          </p:cNvPr>
          <p:cNvSpPr txBox="1">
            <a:spLocks/>
          </p:cNvSpPr>
          <p:nvPr/>
        </p:nvSpPr>
        <p:spPr>
          <a:xfrm>
            <a:off x="447712" y="1145263"/>
            <a:ext cx="10893684" cy="49861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1800" b="1" spc="300" dirty="0">
                <a:solidFill>
                  <a:srgbClr val="40919E"/>
                </a:solidFill>
              </a:rPr>
              <a:t>Give Students a Service They Will Actually Use </a:t>
            </a:r>
            <a:br>
              <a:rPr lang="en-US" sz="1800" b="1" spc="300" dirty="0">
                <a:solidFill>
                  <a:srgbClr val="40919E"/>
                </a:solidFill>
              </a:rPr>
            </a:br>
            <a:r>
              <a:rPr lang="en-US" sz="1800" b="1" spc="300" dirty="0">
                <a:solidFill>
                  <a:srgbClr val="40919E"/>
                </a:solidFill>
              </a:rPr>
              <a:t>– META’s student engagement rate is the best in the industry</a:t>
            </a:r>
          </a:p>
          <a:p>
            <a:pPr>
              <a:spcBef>
                <a:spcPts val="1800"/>
              </a:spcBef>
            </a:pPr>
            <a:r>
              <a:rPr lang="en-US" sz="1800" dirty="0"/>
              <a:t>No subscription or access fees to students</a:t>
            </a:r>
          </a:p>
          <a:p>
            <a:pPr>
              <a:spcBef>
                <a:spcPts val="1800"/>
              </a:spcBef>
            </a:pPr>
            <a:r>
              <a:rPr lang="en-US" sz="1800" dirty="0"/>
              <a:t>Sliding scale and hardship rates; insurance plans accepted</a:t>
            </a:r>
          </a:p>
          <a:p>
            <a:pPr>
              <a:spcBef>
                <a:spcPts val="1800"/>
              </a:spcBef>
            </a:pPr>
            <a:r>
              <a:rPr lang="en-US" sz="1800" dirty="0"/>
              <a:t>Option to offer school-paid sessions for some or all students</a:t>
            </a:r>
          </a:p>
          <a:p>
            <a:pPr>
              <a:spcBef>
                <a:spcPts val="1800"/>
              </a:spcBef>
            </a:pPr>
            <a:r>
              <a:rPr lang="en-US" sz="1800" dirty="0"/>
              <a:t>User-friendly, private, secure app equally connects all students to counselors</a:t>
            </a:r>
          </a:p>
          <a:p>
            <a:pPr marL="0" indent="0">
              <a:spcBef>
                <a:spcPts val="1800"/>
              </a:spcBef>
              <a:buNone/>
            </a:pPr>
            <a:r>
              <a:rPr lang="en-US" sz="1800" b="1" spc="300" dirty="0">
                <a:solidFill>
                  <a:srgbClr val="40919E"/>
                </a:solidFill>
              </a:rPr>
              <a:t>Provide Access to the Best Counselor Network for College Students</a:t>
            </a:r>
          </a:p>
          <a:p>
            <a:pPr>
              <a:spcBef>
                <a:spcPts val="1800"/>
              </a:spcBef>
            </a:pPr>
            <a:r>
              <a:rPr lang="en-US" sz="1800" dirty="0"/>
              <a:t>Diverse counselors matched to your student demographics are available days, evenings, and weekends and hold a 4.9/5.0 student rating with an average response rate under 6 hours</a:t>
            </a:r>
          </a:p>
          <a:p>
            <a:pPr>
              <a:spcBef>
                <a:spcPts val="1800"/>
              </a:spcBef>
            </a:pPr>
            <a:r>
              <a:rPr lang="en-US" sz="1800" dirty="0"/>
              <a:t>Include your own counseling staff at no additional chare to provide even more options for students</a:t>
            </a:r>
          </a:p>
          <a:p>
            <a:pPr marL="0" indent="0" algn="ctr">
              <a:spcBef>
                <a:spcPts val="1800"/>
              </a:spcBef>
              <a:buNone/>
            </a:pPr>
            <a:r>
              <a:rPr lang="en-US" sz="1800" b="1" spc="300" dirty="0">
                <a:solidFill>
                  <a:srgbClr val="40919E"/>
                </a:solidFill>
              </a:rPr>
              <a:t>Join 100s of other schools who have partnered with META!</a:t>
            </a:r>
          </a:p>
          <a:p>
            <a:pPr>
              <a:spcBef>
                <a:spcPts val="1800"/>
              </a:spcBef>
            </a:pPr>
            <a:endParaRPr lang="en-US" sz="18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3711" y="368775"/>
            <a:ext cx="2560958" cy="3834161"/>
          </a:xfrm>
          <a:prstGeom prst="rect">
            <a:avLst/>
          </a:prstGeom>
        </p:spPr>
      </p:pic>
      <p:sp>
        <p:nvSpPr>
          <p:cNvPr id="3" name="Footer Placeholder 2"/>
          <p:cNvSpPr>
            <a:spLocks noGrp="1"/>
          </p:cNvSpPr>
          <p:nvPr>
            <p:ph type="ftr" sz="quarter" idx="11"/>
          </p:nvPr>
        </p:nvSpPr>
        <p:spPr/>
        <p:txBody>
          <a:bodyPr/>
          <a:lstStyle/>
          <a:p>
            <a:r>
              <a:rPr lang="en-US"/>
              <a:t>sales@meta.app 	meta.app</a:t>
            </a:r>
            <a:endParaRPr lang="en-US" dirty="0"/>
          </a:p>
        </p:txBody>
      </p:sp>
    </p:spTree>
    <p:extLst>
      <p:ext uri="{BB962C8B-B14F-4D97-AF65-F5344CB8AC3E}">
        <p14:creationId xmlns:p14="http://schemas.microsoft.com/office/powerpoint/2010/main" val="383989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lstStyle/>
          <a:p>
            <a:r>
              <a:rPr lang="en-US" dirty="0"/>
              <a:t>META is the Right Solution at the Right Time</a:t>
            </a:r>
          </a:p>
        </p:txBody>
      </p:sp>
      <p:graphicFrame>
        <p:nvGraphicFramePr>
          <p:cNvPr id="2" name="Table 1"/>
          <p:cNvGraphicFramePr>
            <a:graphicFrameLocks noGrp="1"/>
          </p:cNvGraphicFramePr>
          <p:nvPr>
            <p:extLst>
              <p:ext uri="{D42A27DB-BD31-4B8C-83A1-F6EECF244321}">
                <p14:modId xmlns:p14="http://schemas.microsoft.com/office/powerpoint/2010/main" val="3602713729"/>
              </p:ext>
            </p:extLst>
          </p:nvPr>
        </p:nvGraphicFramePr>
        <p:xfrm>
          <a:off x="350407" y="1011204"/>
          <a:ext cx="11440540" cy="5245216"/>
        </p:xfrm>
        <a:graphic>
          <a:graphicData uri="http://schemas.openxmlformats.org/drawingml/2006/table">
            <a:tbl>
              <a:tblPr firstRow="1" bandRow="1">
                <a:tableStyleId>{69012ECD-51FC-41F1-AA8D-1B2483CD663E}</a:tableStyleId>
              </a:tblPr>
              <a:tblGrid>
                <a:gridCol w="1269991">
                  <a:extLst>
                    <a:ext uri="{9D8B030D-6E8A-4147-A177-3AD203B41FA5}">
                      <a16:colId xmlns:a16="http://schemas.microsoft.com/office/drawing/2014/main" xmlns="" val="20000"/>
                    </a:ext>
                  </a:extLst>
                </a:gridCol>
                <a:gridCol w="1750153">
                  <a:extLst>
                    <a:ext uri="{9D8B030D-6E8A-4147-A177-3AD203B41FA5}">
                      <a16:colId xmlns:a16="http://schemas.microsoft.com/office/drawing/2014/main" xmlns="" val="20001"/>
                    </a:ext>
                  </a:extLst>
                </a:gridCol>
                <a:gridCol w="2449000">
                  <a:extLst>
                    <a:ext uri="{9D8B030D-6E8A-4147-A177-3AD203B41FA5}">
                      <a16:colId xmlns:a16="http://schemas.microsoft.com/office/drawing/2014/main" xmlns="" val="20002"/>
                    </a:ext>
                  </a:extLst>
                </a:gridCol>
                <a:gridCol w="2461154">
                  <a:extLst>
                    <a:ext uri="{9D8B030D-6E8A-4147-A177-3AD203B41FA5}">
                      <a16:colId xmlns:a16="http://schemas.microsoft.com/office/drawing/2014/main" xmlns="" val="20003"/>
                    </a:ext>
                  </a:extLst>
                </a:gridCol>
                <a:gridCol w="1707617">
                  <a:extLst>
                    <a:ext uri="{9D8B030D-6E8A-4147-A177-3AD203B41FA5}">
                      <a16:colId xmlns:a16="http://schemas.microsoft.com/office/drawing/2014/main" xmlns="" val="20004"/>
                    </a:ext>
                  </a:extLst>
                </a:gridCol>
                <a:gridCol w="1802625">
                  <a:extLst>
                    <a:ext uri="{9D8B030D-6E8A-4147-A177-3AD203B41FA5}">
                      <a16:colId xmlns:a16="http://schemas.microsoft.com/office/drawing/2014/main" xmlns="" val="20005"/>
                    </a:ext>
                  </a:extLst>
                </a:gridCol>
              </a:tblGrid>
              <a:tr h="471143">
                <a:tc>
                  <a:txBody>
                    <a:bodyPr/>
                    <a:lstStyle/>
                    <a:p>
                      <a:pPr algn="ctr"/>
                      <a:r>
                        <a:rPr lang="en-US" sz="1600" baseline="0" dirty="0">
                          <a:solidFill>
                            <a:srgbClr val="40919E"/>
                          </a:solidFill>
                        </a:rPr>
                        <a:t>Solution</a:t>
                      </a:r>
                      <a:endParaRPr lang="en-US" sz="1600" dirty="0">
                        <a:solidFill>
                          <a:srgbClr val="40919E"/>
                        </a:solidFill>
                      </a:endParaRPr>
                    </a:p>
                  </a:txBody>
                  <a:tcPr anchor="ctr">
                    <a:lnB w="12700" cap="flat" cmpd="sng" algn="ctr">
                      <a:solidFill>
                        <a:srgbClr val="77BCC8"/>
                      </a:solidFill>
                      <a:prstDash val="solid"/>
                      <a:round/>
                      <a:headEnd type="none" w="med" len="med"/>
                      <a:tailEnd type="none" w="med" len="med"/>
                    </a:lnB>
                    <a:noFill/>
                  </a:tcPr>
                </a:tc>
                <a:tc>
                  <a:txBody>
                    <a:bodyPr/>
                    <a:lstStyle/>
                    <a:p>
                      <a:pPr algn="ctr"/>
                      <a:r>
                        <a:rPr lang="en-US" sz="1600" dirty="0"/>
                        <a:t>Eligible Users</a:t>
                      </a:r>
                    </a:p>
                  </a:txBody>
                  <a:tcPr anchor="ctr">
                    <a:lnB w="12700" cap="flat" cmpd="sng" algn="ctr">
                      <a:solidFill>
                        <a:srgbClr val="77BCC8"/>
                      </a:solidFill>
                      <a:prstDash val="solid"/>
                      <a:round/>
                      <a:headEnd type="none" w="med" len="med"/>
                      <a:tailEnd type="none" w="med" len="med"/>
                    </a:lnB>
                    <a:solidFill>
                      <a:srgbClr val="40919E"/>
                    </a:solidFill>
                  </a:tcPr>
                </a:tc>
                <a:tc>
                  <a:txBody>
                    <a:bodyPr/>
                    <a:lstStyle/>
                    <a:p>
                      <a:pPr algn="ctr"/>
                      <a:r>
                        <a:rPr lang="en-US" sz="1600" dirty="0"/>
                        <a:t>Cost to Users</a:t>
                      </a:r>
                    </a:p>
                  </a:txBody>
                  <a:tcPr anchor="ctr">
                    <a:lnB w="12700" cap="flat" cmpd="sng" algn="ctr">
                      <a:solidFill>
                        <a:srgbClr val="77BCC8"/>
                      </a:solidFill>
                      <a:prstDash val="solid"/>
                      <a:round/>
                      <a:headEnd type="none" w="med" len="med"/>
                      <a:tailEnd type="none" w="med" len="med"/>
                    </a:lnB>
                    <a:solidFill>
                      <a:srgbClr val="40919E"/>
                    </a:solidFill>
                  </a:tcPr>
                </a:tc>
                <a:tc>
                  <a:txBody>
                    <a:bodyPr/>
                    <a:lstStyle/>
                    <a:p>
                      <a:pPr algn="ctr"/>
                      <a:r>
                        <a:rPr lang="en-US" sz="1600" dirty="0"/>
                        <a:t>Scheduling</a:t>
                      </a:r>
                    </a:p>
                  </a:txBody>
                  <a:tcPr anchor="ctr">
                    <a:lnB w="12700" cap="flat" cmpd="sng" algn="ctr">
                      <a:solidFill>
                        <a:srgbClr val="77BCC8"/>
                      </a:solidFill>
                      <a:prstDash val="solid"/>
                      <a:round/>
                      <a:headEnd type="none" w="med" len="med"/>
                      <a:tailEnd type="none" w="med" len="med"/>
                    </a:lnB>
                    <a:solidFill>
                      <a:srgbClr val="40919E"/>
                    </a:solidFill>
                  </a:tcPr>
                </a:tc>
                <a:tc>
                  <a:txBody>
                    <a:bodyPr/>
                    <a:lstStyle/>
                    <a:p>
                      <a:pPr algn="ctr"/>
                      <a:r>
                        <a:rPr lang="en-US" sz="1600" dirty="0"/>
                        <a:t>Counselor Choice</a:t>
                      </a:r>
                    </a:p>
                  </a:txBody>
                  <a:tcPr anchor="ctr">
                    <a:lnB w="12700" cap="flat" cmpd="sng" algn="ctr">
                      <a:solidFill>
                        <a:srgbClr val="77BCC8"/>
                      </a:solidFill>
                      <a:prstDash val="solid"/>
                      <a:round/>
                      <a:headEnd type="none" w="med" len="med"/>
                      <a:tailEnd type="none" w="med" len="med"/>
                    </a:lnB>
                    <a:solidFill>
                      <a:srgbClr val="40919E"/>
                    </a:solidFill>
                  </a:tcPr>
                </a:tc>
                <a:tc>
                  <a:txBody>
                    <a:bodyPr/>
                    <a:lstStyle/>
                    <a:p>
                      <a:pPr algn="ctr"/>
                      <a:r>
                        <a:rPr lang="en-US" sz="1600" dirty="0"/>
                        <a:t>Retention</a:t>
                      </a:r>
                      <a:r>
                        <a:rPr lang="en-US" sz="1600" baseline="0" dirty="0"/>
                        <a:t> </a:t>
                      </a:r>
                      <a:endParaRPr lang="en-US" sz="1600" dirty="0"/>
                    </a:p>
                  </a:txBody>
                  <a:tcPr anchor="ctr">
                    <a:lnB w="12700" cap="flat" cmpd="sng" algn="ctr">
                      <a:solidFill>
                        <a:srgbClr val="77BCC8"/>
                      </a:solidFill>
                      <a:prstDash val="solid"/>
                      <a:round/>
                      <a:headEnd type="none" w="med" len="med"/>
                      <a:tailEnd type="none" w="med" len="med"/>
                    </a:lnB>
                    <a:solidFill>
                      <a:srgbClr val="40919E"/>
                    </a:solidFill>
                  </a:tcPr>
                </a:tc>
                <a:extLst>
                  <a:ext uri="{0D108BD9-81ED-4DB2-BD59-A6C34878D82A}">
                    <a16:rowId xmlns:a16="http://schemas.microsoft.com/office/drawing/2014/main" xmlns="" val="10000"/>
                  </a:ext>
                </a:extLst>
              </a:tr>
              <a:tr h="1264223">
                <a:tc>
                  <a:txBody>
                    <a:bodyPr/>
                    <a:lstStyle/>
                    <a:p>
                      <a:endParaRPr lang="en-US" sz="16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dirty="0"/>
                        <a:t>Exclusive</a:t>
                      </a:r>
                      <a:r>
                        <a:rPr lang="en-US" sz="1400" baseline="0" dirty="0"/>
                        <a:t> for college students</a:t>
                      </a:r>
                      <a:endParaRPr lang="en-US" sz="14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b="1" dirty="0"/>
                        <a:t>No</a:t>
                      </a:r>
                      <a:r>
                        <a:rPr lang="en-US" sz="1400" b="1" baseline="0" dirty="0"/>
                        <a:t> subscription or access fees. </a:t>
                      </a:r>
                      <a:r>
                        <a:rPr lang="en-US" sz="1400" i="1" baseline="0" dirty="0"/>
                        <a:t>Students pay per session through insurance or out-of-pocket</a:t>
                      </a:r>
                      <a:endParaRPr lang="en-US" sz="1400" i="1"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7days per week + evening hours based on student preference. </a:t>
                      </a:r>
                    </a:p>
                    <a:p>
                      <a:r>
                        <a:rPr lang="en-US" sz="1400" b="1" i="0" u="none" strike="noStrike" kern="1200" baseline="0" dirty="0">
                          <a:solidFill>
                            <a:schemeClr val="tx1"/>
                          </a:solidFill>
                          <a:latin typeface="+mn-lt"/>
                          <a:ea typeface="+mn-ea"/>
                          <a:cs typeface="+mn-cs"/>
                        </a:rPr>
                        <a:t>Counselors’ average response time is under six hours.</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dirty="0"/>
                        <a:t>Students can choose their own counselor</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dirty="0"/>
                        <a:t>Works</a:t>
                      </a:r>
                      <a:r>
                        <a:rPr lang="en-US" sz="1400" baseline="0" dirty="0"/>
                        <a:t> with school to engage and retain college students</a:t>
                      </a:r>
                      <a:endParaRPr lang="en-US" sz="14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extLst>
                  <a:ext uri="{0D108BD9-81ED-4DB2-BD59-A6C34878D82A}">
                    <a16:rowId xmlns:a16="http://schemas.microsoft.com/office/drawing/2014/main" xmlns="" val="10001"/>
                  </a:ext>
                </a:extLst>
              </a:tr>
              <a:tr h="1754925">
                <a:tc>
                  <a:txBody>
                    <a:bodyPr/>
                    <a:lstStyle/>
                    <a:p>
                      <a:endParaRPr lang="en-US" sz="16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dirty="0"/>
                        <a:t>Targeted to anyone 18 years or older</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Subscription service </a:t>
                      </a:r>
                      <a:r>
                        <a:rPr lang="en-US" sz="1400" b="0" i="0" u="none" strike="noStrike" kern="1200" baseline="0" dirty="0">
                          <a:solidFill>
                            <a:schemeClr val="tx1"/>
                          </a:solidFill>
                          <a:latin typeface="+mn-lt"/>
                          <a:ea typeface="+mn-ea"/>
                          <a:cs typeface="+mn-cs"/>
                        </a:rPr>
                        <a:t>–</a:t>
                      </a:r>
                      <a:r>
                        <a:rPr lang="en-US" sz="1400" b="0" i="1" u="none" strike="noStrike" kern="1200" baseline="0" dirty="0">
                          <a:solidFill>
                            <a:schemeClr val="tx1"/>
                          </a:solidFill>
                          <a:latin typeface="+mn-lt"/>
                          <a:ea typeface="+mn-ea"/>
                          <a:cs typeface="+mn-cs"/>
                        </a:rPr>
                        <a:t>with plans ranging from $260 to $400 /month. </a:t>
                      </a:r>
                      <a:r>
                        <a:rPr lang="en-US" sz="1400" b="1" i="1" u="none" strike="noStrike" kern="1200" baseline="0" dirty="0">
                          <a:solidFill>
                            <a:schemeClr val="tx1"/>
                          </a:solidFill>
                          <a:latin typeface="+mn-lt"/>
                          <a:ea typeface="+mn-ea"/>
                          <a:cs typeface="+mn-cs"/>
                        </a:rPr>
                        <a:t>Insurance is not accepted.</a:t>
                      </a:r>
                      <a:endParaRPr lang="en-US" sz="1400" b="0" i="0" u="none" strike="noStrike" kern="1200" baseline="0" dirty="0">
                        <a:solidFill>
                          <a:schemeClr val="tx1"/>
                        </a:solidFill>
                        <a:latin typeface="+mn-lt"/>
                        <a:ea typeface="+mn-ea"/>
                        <a:cs typeface="+mn-cs"/>
                      </a:endParaRP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Only available 5 days a week</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Users </a:t>
                      </a:r>
                      <a:r>
                        <a:rPr lang="en-US" sz="1400" b="1" i="0" u="none" strike="noStrike" kern="1200" baseline="0" dirty="0">
                          <a:solidFill>
                            <a:schemeClr val="tx1"/>
                          </a:solidFill>
                          <a:latin typeface="+mn-lt"/>
                          <a:ea typeface="+mn-ea"/>
                          <a:cs typeface="+mn-cs"/>
                        </a:rPr>
                        <a:t>can not </a:t>
                      </a:r>
                      <a:r>
                        <a:rPr lang="en-US" sz="1400" b="0" i="0" u="none" strike="noStrike" kern="1200" baseline="0" dirty="0">
                          <a:solidFill>
                            <a:schemeClr val="tx1"/>
                          </a:solidFill>
                          <a:latin typeface="+mn-lt"/>
                          <a:ea typeface="+mn-ea"/>
                          <a:cs typeface="+mn-cs"/>
                        </a:rPr>
                        <a:t>choose their own therapist</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dirty="0"/>
                        <a:t>No</a:t>
                      </a:r>
                      <a:r>
                        <a:rPr lang="en-US" sz="1400" baseline="0" dirty="0"/>
                        <a:t> special outreach or engagement for college students</a:t>
                      </a:r>
                      <a:endParaRPr lang="en-US" sz="14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extLst>
                  <a:ext uri="{0D108BD9-81ED-4DB2-BD59-A6C34878D82A}">
                    <a16:rowId xmlns:a16="http://schemas.microsoft.com/office/drawing/2014/main" xmlns="" val="10002"/>
                  </a:ext>
                </a:extLst>
              </a:tr>
              <a:tr h="1754925">
                <a:tc>
                  <a:txBody>
                    <a:bodyPr/>
                    <a:lstStyle/>
                    <a:p>
                      <a:endParaRPr lang="en-US" sz="16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r>
                        <a:rPr lang="en-US" sz="1400" dirty="0"/>
                        <a:t>All individuals, couples, and teens</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Subscription service </a:t>
                      </a:r>
                      <a:r>
                        <a:rPr lang="en-US" sz="1400" b="0" i="0" u="none" strike="noStrike" kern="1200" baseline="0" dirty="0">
                          <a:solidFill>
                            <a:schemeClr val="tx1"/>
                          </a:solidFill>
                          <a:latin typeface="+mn-lt"/>
                          <a:ea typeface="+mn-ea"/>
                          <a:cs typeface="+mn-cs"/>
                        </a:rPr>
                        <a:t>–</a:t>
                      </a:r>
                      <a:r>
                        <a:rPr lang="en-US" sz="1400" b="0" i="1" u="none" strike="noStrike" kern="1200" baseline="0" dirty="0">
                          <a:solidFill>
                            <a:schemeClr val="tx1"/>
                          </a:solidFill>
                          <a:latin typeface="+mn-lt"/>
                          <a:ea typeface="+mn-ea"/>
                          <a:cs typeface="+mn-cs"/>
                        </a:rPr>
                        <a:t>with plans ranging from $160 to $350 /month. </a:t>
                      </a:r>
                      <a:r>
                        <a:rPr lang="en-US" sz="1400" b="1" i="1" u="none" strike="noStrike" kern="1200" baseline="0" dirty="0">
                          <a:solidFill>
                            <a:schemeClr val="tx1"/>
                          </a:solidFill>
                          <a:latin typeface="+mn-lt"/>
                          <a:ea typeface="+mn-ea"/>
                          <a:cs typeface="+mn-cs"/>
                        </a:rPr>
                        <a:t>Insurance is not accepted</a:t>
                      </a:r>
                      <a:endParaRPr lang="en-US" sz="1400" b="0" i="0" u="none" strike="noStrike" kern="1200" baseline="0" dirty="0">
                        <a:solidFill>
                          <a:schemeClr val="tx1"/>
                        </a:solidFill>
                        <a:latin typeface="+mn-lt"/>
                        <a:ea typeface="+mn-ea"/>
                        <a:cs typeface="+mn-cs"/>
                      </a:endParaRP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Sessions are scheduled – can take </a:t>
                      </a:r>
                      <a:r>
                        <a:rPr lang="en-US" sz="1400" b="1" i="0" u="none" strike="noStrike" kern="1200" baseline="0" dirty="0">
                          <a:solidFill>
                            <a:schemeClr val="tx1"/>
                          </a:solidFill>
                          <a:latin typeface="+mn-lt"/>
                          <a:ea typeface="+mn-ea"/>
                          <a:cs typeface="+mn-cs"/>
                        </a:rPr>
                        <a:t>up to a week </a:t>
                      </a:r>
                      <a:r>
                        <a:rPr lang="en-US" sz="1400" b="0" i="0" u="none" strike="noStrike" kern="1200" baseline="0" dirty="0">
                          <a:solidFill>
                            <a:schemeClr val="tx1"/>
                          </a:solidFill>
                          <a:latin typeface="+mn-lt"/>
                          <a:ea typeface="+mn-ea"/>
                          <a:cs typeface="+mn-cs"/>
                        </a:rPr>
                        <a:t>for an appointment	</a:t>
                      </a:r>
                    </a:p>
                    <a:p>
                      <a:endParaRPr lang="en-US" sz="12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Users </a:t>
                      </a:r>
                      <a:r>
                        <a:rPr lang="en-US" sz="1400" b="1" i="0" u="none" strike="noStrike" kern="1200" baseline="0" dirty="0">
                          <a:solidFill>
                            <a:schemeClr val="tx1"/>
                          </a:solidFill>
                          <a:latin typeface="+mn-lt"/>
                          <a:ea typeface="+mn-ea"/>
                          <a:cs typeface="+mn-cs"/>
                        </a:rPr>
                        <a:t>can not </a:t>
                      </a:r>
                      <a:r>
                        <a:rPr lang="en-US" sz="1400" b="0" i="0" u="none" strike="noStrike" kern="1200" baseline="0" dirty="0">
                          <a:solidFill>
                            <a:schemeClr val="tx1"/>
                          </a:solidFill>
                          <a:latin typeface="+mn-lt"/>
                          <a:ea typeface="+mn-ea"/>
                          <a:cs typeface="+mn-cs"/>
                        </a:rPr>
                        <a:t>choose their own therapist</a:t>
                      </a:r>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a:t>
                      </a:r>
                      <a:r>
                        <a:rPr lang="en-US" sz="1400" baseline="0" dirty="0"/>
                        <a:t> special outreach or engagement for college students</a:t>
                      </a:r>
                      <a:endParaRPr lang="en-US" sz="1400" dirty="0"/>
                    </a:p>
                  </a:txBody>
                  <a:tcPr anchor="ctr">
                    <a:lnL w="12700" cap="flat" cmpd="sng" algn="ctr">
                      <a:solidFill>
                        <a:srgbClr val="77BCC8"/>
                      </a:solidFill>
                      <a:prstDash val="solid"/>
                      <a:round/>
                      <a:headEnd type="none" w="med" len="med"/>
                      <a:tailEnd type="none" w="med" len="med"/>
                    </a:lnL>
                    <a:lnR w="12700" cap="flat" cmpd="sng" algn="ctr">
                      <a:solidFill>
                        <a:srgbClr val="77BCC8"/>
                      </a:solidFill>
                      <a:prstDash val="solid"/>
                      <a:round/>
                      <a:headEnd type="none" w="med" len="med"/>
                      <a:tailEnd type="none" w="med" len="med"/>
                    </a:lnR>
                    <a:lnT w="12700" cap="flat" cmpd="sng" algn="ctr">
                      <a:solidFill>
                        <a:srgbClr val="77BCC8"/>
                      </a:solidFill>
                      <a:prstDash val="solid"/>
                      <a:round/>
                      <a:headEnd type="none" w="med" len="med"/>
                      <a:tailEnd type="none" w="med" len="med"/>
                    </a:lnT>
                    <a:lnB w="12700" cap="flat" cmpd="sng" algn="ctr">
                      <a:solidFill>
                        <a:srgbClr val="77BCC8"/>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Footer Placeholder 2"/>
          <p:cNvSpPr>
            <a:spLocks noGrp="1"/>
          </p:cNvSpPr>
          <p:nvPr>
            <p:ph type="ftr" sz="quarter" idx="11"/>
          </p:nvPr>
        </p:nvSpPr>
        <p:spPr/>
        <p:txBody>
          <a:bodyPr/>
          <a:lstStyle/>
          <a:p>
            <a:r>
              <a:rPr lang="en-US"/>
              <a:t>sales@meta.app 	meta.app</a:t>
            </a:r>
            <a:endParaRPr lang="en-US" dirty="0"/>
          </a:p>
        </p:txBody>
      </p:sp>
      <p:pic>
        <p:nvPicPr>
          <p:cNvPr id="1026" name="Picture 2" descr="Talkspace - #1 Rated Online Therapy, 1 Million+ Us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460" y="3591426"/>
            <a:ext cx="977767" cy="265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tterHelp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40" y="5005136"/>
            <a:ext cx="783800" cy="783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80" y="1756296"/>
            <a:ext cx="687034" cy="687034"/>
          </a:xfrm>
          <a:prstGeom prst="rect">
            <a:avLst/>
          </a:prstGeom>
        </p:spPr>
      </p:pic>
    </p:spTree>
    <p:extLst>
      <p:ext uri="{BB962C8B-B14F-4D97-AF65-F5344CB8AC3E}">
        <p14:creationId xmlns:p14="http://schemas.microsoft.com/office/powerpoint/2010/main" val="305049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lstStyle/>
          <a:p>
            <a:r>
              <a:rPr lang="en-US" dirty="0"/>
              <a:t>Services and Costs</a:t>
            </a:r>
          </a:p>
        </p:txBody>
      </p:sp>
      <p:graphicFrame>
        <p:nvGraphicFramePr>
          <p:cNvPr id="2" name="Table 1"/>
          <p:cNvGraphicFramePr>
            <a:graphicFrameLocks noGrp="1"/>
          </p:cNvGraphicFramePr>
          <p:nvPr>
            <p:extLst>
              <p:ext uri="{D42A27DB-BD31-4B8C-83A1-F6EECF244321}">
                <p14:modId xmlns:p14="http://schemas.microsoft.com/office/powerpoint/2010/main" val="3714706124"/>
              </p:ext>
            </p:extLst>
          </p:nvPr>
        </p:nvGraphicFramePr>
        <p:xfrm>
          <a:off x="800810" y="1937634"/>
          <a:ext cx="5115928" cy="3727169"/>
        </p:xfrm>
        <a:graphic>
          <a:graphicData uri="http://schemas.openxmlformats.org/drawingml/2006/table">
            <a:tbl>
              <a:tblPr firstRow="1" bandRow="1">
                <a:tableStyleId>{69012ECD-51FC-41F1-AA8D-1B2483CD663E}</a:tableStyleId>
              </a:tblPr>
              <a:tblGrid>
                <a:gridCol w="5115928">
                  <a:extLst>
                    <a:ext uri="{9D8B030D-6E8A-4147-A177-3AD203B41FA5}">
                      <a16:colId xmlns:a16="http://schemas.microsoft.com/office/drawing/2014/main" xmlns="" val="20000"/>
                    </a:ext>
                  </a:extLst>
                </a:gridCol>
              </a:tblGrid>
              <a:tr h="490598">
                <a:tc>
                  <a:txBody>
                    <a:bodyPr/>
                    <a:lstStyle/>
                    <a:p>
                      <a:r>
                        <a:rPr lang="en-US" baseline="0" dirty="0"/>
                        <a:t>Annual Subscription Includes</a:t>
                      </a:r>
                      <a:endParaRPr lang="en-US" dirty="0"/>
                    </a:p>
                  </a:txBody>
                  <a:tcPr anchor="ctr">
                    <a:solidFill>
                      <a:srgbClr val="40919E"/>
                    </a:solidFill>
                  </a:tcPr>
                </a:tc>
                <a:extLst>
                  <a:ext uri="{0D108BD9-81ED-4DB2-BD59-A6C34878D82A}">
                    <a16:rowId xmlns:a16="http://schemas.microsoft.com/office/drawing/2014/main" xmlns="" val="10000"/>
                  </a:ext>
                </a:extLst>
              </a:tr>
              <a:tr h="481241">
                <a:tc>
                  <a:txBody>
                    <a:bodyPr/>
                    <a:lstStyle/>
                    <a:p>
                      <a:r>
                        <a:rPr lang="en-US" sz="1600" dirty="0"/>
                        <a:t>Dedicated Client</a:t>
                      </a:r>
                      <a:r>
                        <a:rPr lang="en-US" sz="1600" baseline="0" dirty="0"/>
                        <a:t> Success Manager</a:t>
                      </a:r>
                      <a:endParaRPr lang="en-US" sz="1600" dirty="0"/>
                    </a:p>
                  </a:txBody>
                  <a:tcPr anchor="ctr"/>
                </a:tc>
                <a:extLst>
                  <a:ext uri="{0D108BD9-81ED-4DB2-BD59-A6C34878D82A}">
                    <a16:rowId xmlns:a16="http://schemas.microsoft.com/office/drawing/2014/main" xmlns="" val="10001"/>
                  </a:ext>
                </a:extLst>
              </a:tr>
              <a:tr h="700104">
                <a:tc>
                  <a:txBody>
                    <a:bodyPr/>
                    <a:lstStyle/>
                    <a:p>
                      <a:r>
                        <a:rPr lang="en-US" sz="1600" dirty="0"/>
                        <a:t>Access to META’s national network of</a:t>
                      </a:r>
                      <a:r>
                        <a:rPr lang="en-US" sz="1600" baseline="0" dirty="0"/>
                        <a:t> providers aligned to your school’s student demographics</a:t>
                      </a:r>
                      <a:endParaRPr lang="en-US" sz="1600" dirty="0"/>
                    </a:p>
                  </a:txBody>
                  <a:tcPr anchor="ctr"/>
                </a:tc>
                <a:extLst>
                  <a:ext uri="{0D108BD9-81ED-4DB2-BD59-A6C34878D82A}">
                    <a16:rowId xmlns:a16="http://schemas.microsoft.com/office/drawing/2014/main" xmlns="" val="10002"/>
                  </a:ext>
                </a:extLst>
              </a:tr>
              <a:tr h="611503">
                <a:tc>
                  <a:txBody>
                    <a:bodyPr/>
                    <a:lstStyle/>
                    <a:p>
                      <a:r>
                        <a:rPr lang="en-US" sz="1600" dirty="0"/>
                        <a:t>Onboarding</a:t>
                      </a:r>
                      <a:r>
                        <a:rPr lang="en-US" sz="1600" baseline="0" dirty="0"/>
                        <a:t> of your existing counseling staff to the META app (only visible to your students)</a:t>
                      </a:r>
                      <a:endParaRPr lang="en-US" sz="1600" dirty="0"/>
                    </a:p>
                  </a:txBody>
                  <a:tcPr anchor="ctr"/>
                </a:tc>
                <a:extLst>
                  <a:ext uri="{0D108BD9-81ED-4DB2-BD59-A6C34878D82A}">
                    <a16:rowId xmlns:a16="http://schemas.microsoft.com/office/drawing/2014/main" xmlns="" val="10003"/>
                  </a:ext>
                </a:extLst>
              </a:tr>
              <a:tr h="481241">
                <a:tc>
                  <a:txBody>
                    <a:bodyPr/>
                    <a:lstStyle/>
                    <a:p>
                      <a:r>
                        <a:rPr lang="en-US" sz="1600" dirty="0"/>
                        <a:t>Marketing Kit</a:t>
                      </a:r>
                      <a:r>
                        <a:rPr lang="en-US" sz="1600" baseline="0" dirty="0"/>
                        <a:t> with Digital and Ready-to-Print Collateral</a:t>
                      </a:r>
                      <a:endParaRPr lang="en-US" sz="1600" dirty="0"/>
                    </a:p>
                  </a:txBody>
                  <a:tcPr anchor="ctr"/>
                </a:tc>
                <a:extLst>
                  <a:ext uri="{0D108BD9-81ED-4DB2-BD59-A6C34878D82A}">
                    <a16:rowId xmlns:a16="http://schemas.microsoft.com/office/drawing/2014/main" xmlns="" val="10004"/>
                  </a:ext>
                </a:extLst>
              </a:tr>
              <a:tr h="481241">
                <a:tc>
                  <a:txBody>
                    <a:bodyPr/>
                    <a:lstStyle/>
                    <a:p>
                      <a:r>
                        <a:rPr lang="en-US" sz="1600" dirty="0"/>
                        <a:t>Ongoing</a:t>
                      </a:r>
                      <a:r>
                        <a:rPr lang="en-US" sz="1600" baseline="0" dirty="0"/>
                        <a:t> Student Engagement Support and Outreach</a:t>
                      </a:r>
                      <a:endParaRPr lang="en-US" sz="1600" dirty="0"/>
                    </a:p>
                  </a:txBody>
                  <a:tcPr anchor="ctr"/>
                </a:tc>
                <a:extLst>
                  <a:ext uri="{0D108BD9-81ED-4DB2-BD59-A6C34878D82A}">
                    <a16:rowId xmlns:a16="http://schemas.microsoft.com/office/drawing/2014/main" xmlns="" val="10005"/>
                  </a:ext>
                </a:extLst>
              </a:tr>
              <a:tr h="481241">
                <a:tc>
                  <a:txBody>
                    <a:bodyPr/>
                    <a:lstStyle/>
                    <a:p>
                      <a:r>
                        <a:rPr lang="en-US" sz="1600" dirty="0"/>
                        <a:t>Monthly</a:t>
                      </a:r>
                      <a:r>
                        <a:rPr lang="en-US" sz="1600" baseline="0" dirty="0"/>
                        <a:t> Reporting</a:t>
                      </a:r>
                      <a:endParaRPr lang="en-US" sz="1600" dirty="0"/>
                    </a:p>
                  </a:txBody>
                  <a:tcPr anchor="ctr"/>
                </a:tc>
                <a:extLst>
                  <a:ext uri="{0D108BD9-81ED-4DB2-BD59-A6C34878D82A}">
                    <a16:rowId xmlns:a16="http://schemas.microsoft.com/office/drawing/2014/main" xmlns="" val="10006"/>
                  </a:ext>
                </a:extLst>
              </a:tr>
            </a:tbl>
          </a:graphicData>
        </a:graphic>
      </p:graphicFrame>
      <p:sp>
        <p:nvSpPr>
          <p:cNvPr id="3" name="Footer Placeholder 2"/>
          <p:cNvSpPr>
            <a:spLocks noGrp="1"/>
          </p:cNvSpPr>
          <p:nvPr>
            <p:ph type="ftr" sz="quarter" idx="11"/>
          </p:nvPr>
        </p:nvSpPr>
        <p:spPr/>
        <p:txBody>
          <a:bodyPr/>
          <a:lstStyle/>
          <a:p>
            <a:r>
              <a:rPr lang="en-US"/>
              <a:t>sales@meta.app 	meta.app</a:t>
            </a:r>
            <a:endParaRPr lang="en-US" dirty="0"/>
          </a:p>
        </p:txBody>
      </p:sp>
      <p:graphicFrame>
        <p:nvGraphicFramePr>
          <p:cNvPr id="13" name="Table 12">
            <a:extLst>
              <a:ext uri="{FF2B5EF4-FFF2-40B4-BE49-F238E27FC236}">
                <a16:creationId xmlns:a16="http://schemas.microsoft.com/office/drawing/2014/main" xmlns="" id="{6687142F-E4B0-9447-B0E0-67A74AB22D7E}"/>
              </a:ext>
            </a:extLst>
          </p:cNvPr>
          <p:cNvGraphicFramePr>
            <a:graphicFrameLocks noGrp="1"/>
          </p:cNvGraphicFramePr>
          <p:nvPr>
            <p:extLst>
              <p:ext uri="{D42A27DB-BD31-4B8C-83A1-F6EECF244321}">
                <p14:modId xmlns:p14="http://schemas.microsoft.com/office/powerpoint/2010/main" val="3541810581"/>
              </p:ext>
            </p:extLst>
          </p:nvPr>
        </p:nvGraphicFramePr>
        <p:xfrm>
          <a:off x="6232050" y="1937634"/>
          <a:ext cx="5115928" cy="3727169"/>
        </p:xfrm>
        <a:graphic>
          <a:graphicData uri="http://schemas.openxmlformats.org/drawingml/2006/table">
            <a:tbl>
              <a:tblPr firstRow="1" bandRow="1">
                <a:tableStyleId>{69012ECD-51FC-41F1-AA8D-1B2483CD663E}</a:tableStyleId>
              </a:tblPr>
              <a:tblGrid>
                <a:gridCol w="5115928">
                  <a:extLst>
                    <a:ext uri="{9D8B030D-6E8A-4147-A177-3AD203B41FA5}">
                      <a16:colId xmlns:a16="http://schemas.microsoft.com/office/drawing/2014/main" xmlns="" val="20000"/>
                    </a:ext>
                  </a:extLst>
                </a:gridCol>
              </a:tblGrid>
              <a:tr h="464618">
                <a:tc>
                  <a:txBody>
                    <a:bodyPr/>
                    <a:lstStyle/>
                    <a:p>
                      <a:r>
                        <a:rPr lang="en-US" dirty="0"/>
                        <a:t>Optional Services – School Paid Sessions</a:t>
                      </a:r>
                    </a:p>
                  </a:txBody>
                  <a:tcPr anchor="ctr">
                    <a:solidFill>
                      <a:srgbClr val="40919E"/>
                    </a:solidFill>
                  </a:tcPr>
                </a:tc>
                <a:extLst>
                  <a:ext uri="{0D108BD9-81ED-4DB2-BD59-A6C34878D82A}">
                    <a16:rowId xmlns:a16="http://schemas.microsoft.com/office/drawing/2014/main" xmlns="" val="10000"/>
                  </a:ext>
                </a:extLst>
              </a:tr>
              <a:tr h="455756">
                <a:tc>
                  <a:txBody>
                    <a:bodyPr/>
                    <a:lstStyle/>
                    <a:p>
                      <a:pPr marL="0" indent="0">
                        <a:buFont typeface="Arial" panose="020B0604020202020204" pitchFamily="34" charset="0"/>
                        <a:buNone/>
                      </a:pPr>
                      <a:r>
                        <a:rPr lang="en-US" sz="1600" baseline="0" dirty="0"/>
                        <a:t>School pays only for completed student sessions</a:t>
                      </a:r>
                    </a:p>
                  </a:txBody>
                  <a:tcPr anchor="ctr"/>
                </a:tc>
                <a:extLst>
                  <a:ext uri="{0D108BD9-81ED-4DB2-BD59-A6C34878D82A}">
                    <a16:rowId xmlns:a16="http://schemas.microsoft.com/office/drawing/2014/main" xmlns="" val="10001"/>
                  </a:ext>
                </a:extLst>
              </a:tr>
              <a:tr h="5280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a:t>Budget-based or Sessions Based </a:t>
                      </a:r>
                    </a:p>
                  </a:txBody>
                  <a:tcPr anchor="ctr"/>
                </a:tc>
                <a:extLst>
                  <a:ext uri="{0D108BD9-81ED-4DB2-BD59-A6C34878D82A}">
                    <a16:rowId xmlns:a16="http://schemas.microsoft.com/office/drawing/2014/main" xmlns="" val="10002"/>
                  </a:ext>
                </a:extLst>
              </a:tr>
              <a:tr h="455756">
                <a:tc>
                  <a:txBody>
                    <a:bodyPr/>
                    <a:lstStyle/>
                    <a:p>
                      <a:r>
                        <a:rPr lang="en-US" sz="1600" baseline="0" dirty="0"/>
                        <a:t>First-come, first-served option or unlimited sessions</a:t>
                      </a:r>
                      <a:endParaRPr lang="en-US" sz="1600" dirty="0"/>
                    </a:p>
                  </a:txBody>
                  <a:tcPr anchor="ctr"/>
                </a:tc>
                <a:extLst>
                  <a:ext uri="{0D108BD9-81ED-4DB2-BD59-A6C34878D82A}">
                    <a16:rowId xmlns:a16="http://schemas.microsoft.com/office/drawing/2014/main" xmlns="" val="10003"/>
                  </a:ext>
                </a:extLst>
              </a:tr>
              <a:tr h="455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All students or pre-identified set of students</a:t>
                      </a:r>
                    </a:p>
                  </a:txBody>
                  <a:tcPr anchor="ctr"/>
                </a:tc>
                <a:extLst>
                  <a:ext uri="{0D108BD9-81ED-4DB2-BD59-A6C34878D82A}">
                    <a16:rowId xmlns:a16="http://schemas.microsoft.com/office/drawing/2014/main" xmlns="" val="10004"/>
                  </a:ext>
                </a:extLst>
              </a:tr>
              <a:tr h="455756">
                <a:tc>
                  <a:txBody>
                    <a:bodyPr/>
                    <a:lstStyle/>
                    <a:p>
                      <a:r>
                        <a:rPr lang="en-US" sz="1600" dirty="0"/>
                        <a:t>Ability to adjust session limits for specific students</a:t>
                      </a:r>
                    </a:p>
                  </a:txBody>
                  <a:tcPr anchor="ctr"/>
                </a:tc>
                <a:extLst>
                  <a:ext uri="{0D108BD9-81ED-4DB2-BD59-A6C34878D82A}">
                    <a16:rowId xmlns:a16="http://schemas.microsoft.com/office/drawing/2014/main" xmlns="" val="10005"/>
                  </a:ext>
                </a:extLst>
              </a:tr>
              <a:tr h="455756">
                <a:tc>
                  <a:txBody>
                    <a:bodyPr/>
                    <a:lstStyle/>
                    <a:p>
                      <a:r>
                        <a:rPr lang="en-US" sz="1600" dirty="0"/>
                        <a:t>HIPAA compliant visibility to session details</a:t>
                      </a:r>
                    </a:p>
                  </a:txBody>
                  <a:tcPr anchor="ctr"/>
                </a:tc>
                <a:extLst>
                  <a:ext uri="{0D108BD9-81ED-4DB2-BD59-A6C34878D82A}">
                    <a16:rowId xmlns:a16="http://schemas.microsoft.com/office/drawing/2014/main" xmlns="" val="10006"/>
                  </a:ext>
                </a:extLst>
              </a:tr>
              <a:tr h="455756">
                <a:tc>
                  <a:txBody>
                    <a:bodyPr/>
                    <a:lstStyle/>
                    <a:p>
                      <a:r>
                        <a:rPr lang="en-US" sz="1600" dirty="0"/>
                        <a:t>Option to report student name subject to student Consent</a:t>
                      </a:r>
                    </a:p>
                  </a:txBody>
                  <a:tcPr anchor="ctr"/>
                </a:tc>
                <a:extLst>
                  <a:ext uri="{0D108BD9-81ED-4DB2-BD59-A6C34878D82A}">
                    <a16:rowId xmlns:a16="http://schemas.microsoft.com/office/drawing/2014/main" xmlns="" val="10007"/>
                  </a:ext>
                </a:extLst>
              </a:tr>
            </a:tbl>
          </a:graphicData>
        </a:graphic>
      </p:graphicFrame>
      <p:sp>
        <p:nvSpPr>
          <p:cNvPr id="5" name="Rectangle 4">
            <a:extLst>
              <a:ext uri="{FF2B5EF4-FFF2-40B4-BE49-F238E27FC236}">
                <a16:creationId xmlns:a16="http://schemas.microsoft.com/office/drawing/2014/main" xmlns="" id="{A5EA4575-D140-8F44-9B8F-F835D63D66E6}"/>
              </a:ext>
            </a:extLst>
          </p:cNvPr>
          <p:cNvSpPr/>
          <p:nvPr/>
        </p:nvSpPr>
        <p:spPr>
          <a:xfrm>
            <a:off x="800810" y="1193197"/>
            <a:ext cx="7352590" cy="369332"/>
          </a:xfrm>
          <a:prstGeom prst="rect">
            <a:avLst/>
          </a:prstGeom>
        </p:spPr>
        <p:txBody>
          <a:bodyPr wrap="none">
            <a:spAutoFit/>
          </a:bodyPr>
          <a:lstStyle/>
          <a:p>
            <a:pPr>
              <a:spcBef>
                <a:spcPts val="1800"/>
              </a:spcBef>
            </a:pPr>
            <a:r>
              <a:rPr lang="en-US" dirty="0"/>
              <a:t>Annual subscription fee based on number of students and number of campuses</a:t>
            </a:r>
          </a:p>
        </p:txBody>
      </p:sp>
    </p:spTree>
    <p:extLst>
      <p:ext uri="{BB962C8B-B14F-4D97-AF65-F5344CB8AC3E}">
        <p14:creationId xmlns:p14="http://schemas.microsoft.com/office/powerpoint/2010/main" val="304252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4E31609-845E-B145-A3B8-72A788FF1EC0}"/>
              </a:ext>
            </a:extLst>
          </p:cNvPr>
          <p:cNvSpPr>
            <a:spLocks noGrp="1"/>
          </p:cNvSpPr>
          <p:nvPr>
            <p:ph type="ftr" sz="quarter" idx="11"/>
          </p:nvPr>
        </p:nvSpPr>
        <p:spPr/>
        <p:txBody>
          <a:bodyPr/>
          <a:lstStyle/>
          <a:p>
            <a:r>
              <a:rPr lang="en-US"/>
              <a:t>sales@meta.app 	meta.app</a:t>
            </a:r>
            <a:endParaRPr lang="en-US" dirty="0"/>
          </a:p>
        </p:txBody>
      </p:sp>
      <p:sp>
        <p:nvSpPr>
          <p:cNvPr id="3" name="Title 2">
            <a:extLst>
              <a:ext uri="{FF2B5EF4-FFF2-40B4-BE49-F238E27FC236}">
                <a16:creationId xmlns:a16="http://schemas.microsoft.com/office/drawing/2014/main" xmlns="" id="{8A93F592-0356-CF44-9306-40BDAAE9DAB5}"/>
              </a:ext>
            </a:extLst>
          </p:cNvPr>
          <p:cNvSpPr>
            <a:spLocks noGrp="1"/>
          </p:cNvSpPr>
          <p:nvPr>
            <p:ph type="title"/>
          </p:nvPr>
        </p:nvSpPr>
        <p:spPr>
          <a:xfrm>
            <a:off x="838200" y="336604"/>
            <a:ext cx="10515600" cy="647833"/>
          </a:xfrm>
        </p:spPr>
        <p:txBody>
          <a:bodyPr/>
          <a:lstStyle/>
          <a:p>
            <a:r>
              <a:rPr lang="en-US" dirty="0"/>
              <a:t>Questions and Next Steps</a:t>
            </a:r>
          </a:p>
        </p:txBody>
      </p:sp>
      <p:sp>
        <p:nvSpPr>
          <p:cNvPr id="4" name="Title 1">
            <a:extLst>
              <a:ext uri="{FF2B5EF4-FFF2-40B4-BE49-F238E27FC236}">
                <a16:creationId xmlns:a16="http://schemas.microsoft.com/office/drawing/2014/main" xmlns="" id="{35FC47CB-66F1-EA44-B346-23576261DBBE}"/>
              </a:ext>
            </a:extLst>
          </p:cNvPr>
          <p:cNvSpPr txBox="1">
            <a:spLocks/>
          </p:cNvSpPr>
          <p:nvPr/>
        </p:nvSpPr>
        <p:spPr>
          <a:xfrm>
            <a:off x="6979414" y="2882387"/>
            <a:ext cx="4757086" cy="325895"/>
          </a:xfrm>
          <a:prstGeom prst="rect">
            <a:avLst/>
          </a:prstGeom>
        </p:spPr>
        <p:txBody>
          <a:bodyPr anchor="t">
            <a:noAutofit/>
          </a:bodyPr>
          <a:lstStyle>
            <a:lvl1pPr algn="ctr" defTabSz="914400" rtl="0" eaLnBrk="1" latinLnBrk="0" hangingPunct="1">
              <a:lnSpc>
                <a:spcPct val="90000"/>
              </a:lnSpc>
              <a:spcBef>
                <a:spcPct val="0"/>
              </a:spcBef>
              <a:buNone/>
              <a:defRPr sz="8800" b="0" i="0" kern="1200">
                <a:solidFill>
                  <a:schemeClr val="bg1"/>
                </a:solidFill>
                <a:latin typeface="Montserrat"/>
                <a:ea typeface="+mj-ea"/>
                <a:cs typeface="Montserrat"/>
              </a:defRPr>
            </a:lvl1pPr>
          </a:lstStyle>
          <a:p>
            <a:pPr algn="l">
              <a:lnSpc>
                <a:spcPct val="100000"/>
              </a:lnSpc>
              <a:spcAft>
                <a:spcPts val="1200"/>
              </a:spcAft>
            </a:pPr>
            <a:r>
              <a:rPr lang="en-US" sz="1600" b="1" dirty="0">
                <a:solidFill>
                  <a:schemeClr val="tx1">
                    <a:lumMod val="75000"/>
                    <a:lumOff val="25000"/>
                  </a:schemeClr>
                </a:solidFill>
              </a:rPr>
              <a:t>Sri Santhanam, </a:t>
            </a:r>
            <a:r>
              <a:rPr lang="en-US" sz="1600" b="1" i="1" dirty="0">
                <a:solidFill>
                  <a:schemeClr val="tx1">
                    <a:lumMod val="75000"/>
                    <a:lumOff val="25000"/>
                  </a:schemeClr>
                </a:solidFill>
              </a:rPr>
              <a:t>SVP</a:t>
            </a:r>
          </a:p>
        </p:txBody>
      </p:sp>
      <p:sp>
        <p:nvSpPr>
          <p:cNvPr id="5" name="Title 1">
            <a:extLst>
              <a:ext uri="{FF2B5EF4-FFF2-40B4-BE49-F238E27FC236}">
                <a16:creationId xmlns:a16="http://schemas.microsoft.com/office/drawing/2014/main" xmlns="" id="{36E87EC8-B0A8-6D4A-890D-4C70BFF43DC9}"/>
              </a:ext>
            </a:extLst>
          </p:cNvPr>
          <p:cNvSpPr txBox="1">
            <a:spLocks/>
          </p:cNvSpPr>
          <p:nvPr/>
        </p:nvSpPr>
        <p:spPr>
          <a:xfrm>
            <a:off x="7581212" y="3429000"/>
            <a:ext cx="4866968" cy="1258242"/>
          </a:xfrm>
          <a:prstGeom prst="rect">
            <a:avLst/>
          </a:prstGeom>
        </p:spPr>
        <p:txBody>
          <a:bodyPr anchor="t">
            <a:noAutofit/>
          </a:bodyPr>
          <a:lstStyle>
            <a:lvl1pPr algn="ctr" defTabSz="914400" rtl="0" eaLnBrk="1" latinLnBrk="0" hangingPunct="1">
              <a:lnSpc>
                <a:spcPct val="90000"/>
              </a:lnSpc>
              <a:spcBef>
                <a:spcPct val="0"/>
              </a:spcBef>
              <a:buNone/>
              <a:defRPr sz="8800" b="0" i="0" kern="1200">
                <a:solidFill>
                  <a:schemeClr val="bg1"/>
                </a:solidFill>
                <a:latin typeface="Montserrat"/>
                <a:ea typeface="+mj-ea"/>
                <a:cs typeface="Montserrat"/>
              </a:defRPr>
            </a:lvl1pPr>
          </a:lstStyle>
          <a:p>
            <a:pPr algn="l">
              <a:lnSpc>
                <a:spcPct val="150000"/>
              </a:lnSpc>
              <a:spcAft>
                <a:spcPts val="1200"/>
              </a:spcAft>
            </a:pPr>
            <a:r>
              <a:rPr lang="en-US" sz="1800" dirty="0">
                <a:solidFill>
                  <a:schemeClr val="tx1">
                    <a:lumMod val="75000"/>
                    <a:lumOff val="25000"/>
                  </a:schemeClr>
                </a:solidFill>
              </a:rPr>
              <a:t>ssanthanam@meta.app</a:t>
            </a:r>
          </a:p>
          <a:p>
            <a:pPr algn="l">
              <a:lnSpc>
                <a:spcPct val="150000"/>
              </a:lnSpc>
              <a:spcAft>
                <a:spcPts val="1200"/>
              </a:spcAft>
            </a:pPr>
            <a:r>
              <a:rPr lang="en-US" sz="1800" dirty="0">
                <a:solidFill>
                  <a:schemeClr val="tx1">
                    <a:lumMod val="75000"/>
                    <a:lumOff val="25000"/>
                  </a:schemeClr>
                </a:solidFill>
              </a:rPr>
              <a:t>(224) 227-3568</a:t>
            </a:r>
          </a:p>
        </p:txBody>
      </p:sp>
      <p:grpSp>
        <p:nvGrpSpPr>
          <p:cNvPr id="6" name="Group 5">
            <a:extLst>
              <a:ext uri="{FF2B5EF4-FFF2-40B4-BE49-F238E27FC236}">
                <a16:creationId xmlns:a16="http://schemas.microsoft.com/office/drawing/2014/main" xmlns="" id="{E9E21CFD-9068-1F4E-A404-5F00E5FCB606}"/>
              </a:ext>
            </a:extLst>
          </p:cNvPr>
          <p:cNvGrpSpPr/>
          <p:nvPr/>
        </p:nvGrpSpPr>
        <p:grpSpPr>
          <a:xfrm>
            <a:off x="7179239" y="3592365"/>
            <a:ext cx="325274" cy="774057"/>
            <a:chOff x="6007168" y="1134881"/>
            <a:chExt cx="325274" cy="774057"/>
          </a:xfrm>
        </p:grpSpPr>
        <p:sp>
          <p:nvSpPr>
            <p:cNvPr id="7" name="Graphic 35">
              <a:extLst>
                <a:ext uri="{FF2B5EF4-FFF2-40B4-BE49-F238E27FC236}">
                  <a16:creationId xmlns:a16="http://schemas.microsoft.com/office/drawing/2014/main" xmlns="" id="{5F744CE3-7CFE-9343-9B90-4B819AED811E}"/>
                </a:ext>
              </a:extLst>
            </p:cNvPr>
            <p:cNvSpPr/>
            <p:nvPr/>
          </p:nvSpPr>
          <p:spPr>
            <a:xfrm>
              <a:off x="6007168" y="1583043"/>
              <a:ext cx="325274" cy="325895"/>
            </a:xfrm>
            <a:custGeom>
              <a:avLst/>
              <a:gdLst>
                <a:gd name="connsiteX0" fmla="*/ 516122 w 531890"/>
                <a:gd name="connsiteY0" fmla="*/ 390859 h 532905"/>
                <a:gd name="connsiteX1" fmla="*/ 516122 w 531890"/>
                <a:gd name="connsiteY1" fmla="*/ 390859 h 532905"/>
                <a:gd name="connsiteX2" fmla="*/ 410950 w 531890"/>
                <a:gd name="connsiteY2" fmla="*/ 321285 h 532905"/>
                <a:gd name="connsiteX3" fmla="*/ 361900 w 531890"/>
                <a:gd name="connsiteY3" fmla="*/ 323604 h 532905"/>
                <a:gd name="connsiteX4" fmla="*/ 320272 w 531890"/>
                <a:gd name="connsiteY4" fmla="*/ 346796 h 532905"/>
                <a:gd name="connsiteX5" fmla="*/ 248611 w 531890"/>
                <a:gd name="connsiteY5" fmla="*/ 283135 h 532905"/>
                <a:gd name="connsiteX6" fmla="*/ 185530 w 531890"/>
                <a:gd name="connsiteY6" fmla="*/ 211706 h 532905"/>
                <a:gd name="connsiteX7" fmla="*/ 208722 w 531890"/>
                <a:gd name="connsiteY7" fmla="*/ 170078 h 532905"/>
                <a:gd name="connsiteX8" fmla="*/ 210925 w 531890"/>
                <a:gd name="connsiteY8" fmla="*/ 120796 h 532905"/>
                <a:gd name="connsiteX9" fmla="*/ 176138 w 531890"/>
                <a:gd name="connsiteY9" fmla="*/ 67688 h 532905"/>
                <a:gd name="connsiteX10" fmla="*/ 142511 w 531890"/>
                <a:gd name="connsiteY10" fmla="*/ 17247 h 532905"/>
                <a:gd name="connsiteX11" fmla="*/ 141351 w 531890"/>
                <a:gd name="connsiteY11" fmla="*/ 15624 h 532905"/>
                <a:gd name="connsiteX12" fmla="*/ 112710 w 531890"/>
                <a:gd name="connsiteY12" fmla="*/ 86 h 532905"/>
                <a:gd name="connsiteX13" fmla="*/ 78850 w 531890"/>
                <a:gd name="connsiteY13" fmla="*/ 10174 h 532905"/>
                <a:gd name="connsiteX14" fmla="*/ 35715 w 531890"/>
                <a:gd name="connsiteY14" fmla="*/ 46468 h 532905"/>
                <a:gd name="connsiteX15" fmla="*/ 12523 w 531890"/>
                <a:gd name="connsiteY15" fmla="*/ 71515 h 532905"/>
                <a:gd name="connsiteX16" fmla="*/ 0 w 531890"/>
                <a:gd name="connsiteY16" fmla="*/ 103055 h 532905"/>
                <a:gd name="connsiteX17" fmla="*/ 22496 w 531890"/>
                <a:gd name="connsiteY17" fmla="*/ 187819 h 532905"/>
                <a:gd name="connsiteX18" fmla="*/ 161643 w 531890"/>
                <a:gd name="connsiteY18" fmla="*/ 370567 h 532905"/>
                <a:gd name="connsiteX19" fmla="*/ 344391 w 531890"/>
                <a:gd name="connsiteY19" fmla="*/ 509715 h 532905"/>
                <a:gd name="connsiteX20" fmla="*/ 429271 w 531890"/>
                <a:gd name="connsiteY20" fmla="*/ 532906 h 532905"/>
                <a:gd name="connsiteX21" fmla="*/ 430431 w 531890"/>
                <a:gd name="connsiteY21" fmla="*/ 532906 h 532905"/>
                <a:gd name="connsiteX22" fmla="*/ 460811 w 531890"/>
                <a:gd name="connsiteY22" fmla="*/ 520035 h 532905"/>
                <a:gd name="connsiteX23" fmla="*/ 485858 w 531890"/>
                <a:gd name="connsiteY23" fmla="*/ 496843 h 532905"/>
                <a:gd name="connsiteX24" fmla="*/ 521804 w 531890"/>
                <a:gd name="connsiteY24" fmla="*/ 453244 h 532905"/>
                <a:gd name="connsiteX25" fmla="*/ 516122 w 531890"/>
                <a:gd name="connsiteY25" fmla="*/ 390859 h 532905"/>
                <a:gd name="connsiteX26" fmla="*/ 436113 w 531890"/>
                <a:gd name="connsiteY26" fmla="*/ 487103 h 532905"/>
                <a:gd name="connsiteX27" fmla="*/ 428111 w 531890"/>
                <a:gd name="connsiteY27" fmla="*/ 491625 h 532905"/>
                <a:gd name="connsiteX28" fmla="*/ 361552 w 531890"/>
                <a:gd name="connsiteY28" fmla="*/ 473072 h 532905"/>
                <a:gd name="connsiteX29" fmla="*/ 190285 w 531890"/>
                <a:gd name="connsiteY29" fmla="*/ 342157 h 532905"/>
                <a:gd name="connsiteX30" fmla="*/ 59486 w 531890"/>
                <a:gd name="connsiteY30" fmla="*/ 170426 h 532905"/>
                <a:gd name="connsiteX31" fmla="*/ 40817 w 531890"/>
                <a:gd name="connsiteY31" fmla="*/ 104446 h 532905"/>
                <a:gd name="connsiteX32" fmla="*/ 45339 w 531890"/>
                <a:gd name="connsiteY32" fmla="*/ 96445 h 532905"/>
                <a:gd name="connsiteX33" fmla="*/ 64008 w 531890"/>
                <a:gd name="connsiteY33" fmla="*/ 75689 h 532905"/>
                <a:gd name="connsiteX34" fmla="*/ 99607 w 531890"/>
                <a:gd name="connsiteY34" fmla="*/ 45425 h 532905"/>
                <a:gd name="connsiteX35" fmla="*/ 102274 w 531890"/>
                <a:gd name="connsiteY35" fmla="*/ 43569 h 532905"/>
                <a:gd name="connsiteX36" fmla="*/ 108883 w 531890"/>
                <a:gd name="connsiteY36" fmla="*/ 41366 h 532905"/>
                <a:gd name="connsiteX37" fmla="*/ 108883 w 531890"/>
                <a:gd name="connsiteY37" fmla="*/ 41366 h 532905"/>
                <a:gd name="connsiteX38" fmla="*/ 141351 w 531890"/>
                <a:gd name="connsiteY38" fmla="*/ 90068 h 532905"/>
                <a:gd name="connsiteX39" fmla="*/ 174746 w 531890"/>
                <a:gd name="connsiteY39" fmla="*/ 140857 h 532905"/>
                <a:gd name="connsiteX40" fmla="*/ 171964 w 531890"/>
                <a:gd name="connsiteY40" fmla="*/ 150945 h 532905"/>
                <a:gd name="connsiteX41" fmla="*/ 171964 w 531890"/>
                <a:gd name="connsiteY41" fmla="*/ 152105 h 532905"/>
                <a:gd name="connsiteX42" fmla="*/ 144018 w 531890"/>
                <a:gd name="connsiteY42" fmla="*/ 201502 h 532905"/>
                <a:gd name="connsiteX43" fmla="*/ 137756 w 531890"/>
                <a:gd name="connsiteY43" fmla="*/ 213098 h 532905"/>
                <a:gd name="connsiteX44" fmla="*/ 143670 w 531890"/>
                <a:gd name="connsiteY44" fmla="*/ 223186 h 532905"/>
                <a:gd name="connsiteX45" fmla="*/ 220317 w 531890"/>
                <a:gd name="connsiteY45" fmla="*/ 312241 h 532905"/>
                <a:gd name="connsiteX46" fmla="*/ 309372 w 531890"/>
                <a:gd name="connsiteY46" fmla="*/ 388656 h 532905"/>
                <a:gd name="connsiteX47" fmla="*/ 319576 w 531890"/>
                <a:gd name="connsiteY47" fmla="*/ 394570 h 532905"/>
                <a:gd name="connsiteX48" fmla="*/ 330244 w 531890"/>
                <a:gd name="connsiteY48" fmla="*/ 388540 h 532905"/>
                <a:gd name="connsiteX49" fmla="*/ 381381 w 531890"/>
                <a:gd name="connsiteY49" fmla="*/ 359667 h 532905"/>
                <a:gd name="connsiteX50" fmla="*/ 391585 w 531890"/>
                <a:gd name="connsiteY50" fmla="*/ 356884 h 532905"/>
                <a:gd name="connsiteX51" fmla="*/ 491192 w 531890"/>
                <a:gd name="connsiteY51" fmla="*/ 422863 h 532905"/>
                <a:gd name="connsiteX52" fmla="*/ 489684 w 531890"/>
                <a:gd name="connsiteY52" fmla="*/ 428661 h 532905"/>
                <a:gd name="connsiteX53" fmla="*/ 488873 w 531890"/>
                <a:gd name="connsiteY53" fmla="*/ 429821 h 532905"/>
                <a:gd name="connsiteX54" fmla="*/ 456753 w 531890"/>
                <a:gd name="connsiteY54" fmla="*/ 468086 h 532905"/>
                <a:gd name="connsiteX55" fmla="*/ 436113 w 531890"/>
                <a:gd name="connsiteY55" fmla="*/ 487103 h 53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1890" h="532905">
                  <a:moveTo>
                    <a:pt x="516122" y="390859"/>
                  </a:moveTo>
                  <a:lnTo>
                    <a:pt x="516122" y="390859"/>
                  </a:lnTo>
                  <a:cubicBezTo>
                    <a:pt x="507774" y="385061"/>
                    <a:pt x="424053" y="329286"/>
                    <a:pt x="410950" y="321285"/>
                  </a:cubicBezTo>
                  <a:cubicBezTo>
                    <a:pt x="395435" y="312902"/>
                    <a:pt x="376555" y="313794"/>
                    <a:pt x="361900" y="323604"/>
                  </a:cubicBezTo>
                  <a:cubicBezTo>
                    <a:pt x="352972" y="328359"/>
                    <a:pt x="331172" y="340882"/>
                    <a:pt x="320272" y="346796"/>
                  </a:cubicBezTo>
                  <a:cubicBezTo>
                    <a:pt x="294661" y="327599"/>
                    <a:pt x="270691" y="306306"/>
                    <a:pt x="248611" y="283135"/>
                  </a:cubicBezTo>
                  <a:cubicBezTo>
                    <a:pt x="225577" y="261177"/>
                    <a:pt x="204473" y="237279"/>
                    <a:pt x="185530" y="211706"/>
                  </a:cubicBezTo>
                  <a:cubicBezTo>
                    <a:pt x="191792" y="200690"/>
                    <a:pt x="204083" y="179122"/>
                    <a:pt x="208722" y="170078"/>
                  </a:cubicBezTo>
                  <a:cubicBezTo>
                    <a:pt x="218810" y="150829"/>
                    <a:pt x="219622" y="134247"/>
                    <a:pt x="210925" y="120796"/>
                  </a:cubicBezTo>
                  <a:cubicBezTo>
                    <a:pt x="207214" y="114883"/>
                    <a:pt x="189937" y="88676"/>
                    <a:pt x="176138" y="67688"/>
                  </a:cubicBezTo>
                  <a:cubicBezTo>
                    <a:pt x="159440" y="42410"/>
                    <a:pt x="147265" y="24089"/>
                    <a:pt x="142511" y="17247"/>
                  </a:cubicBezTo>
                  <a:lnTo>
                    <a:pt x="141351" y="15624"/>
                  </a:lnTo>
                  <a:cubicBezTo>
                    <a:pt x="134641" y="6384"/>
                    <a:pt x="124114" y="673"/>
                    <a:pt x="112710" y="86"/>
                  </a:cubicBezTo>
                  <a:cubicBezTo>
                    <a:pt x="100591" y="-611"/>
                    <a:pt x="88612" y="2959"/>
                    <a:pt x="78850" y="10174"/>
                  </a:cubicBezTo>
                  <a:cubicBezTo>
                    <a:pt x="63670" y="21286"/>
                    <a:pt x="49259" y="33412"/>
                    <a:pt x="35715" y="46468"/>
                  </a:cubicBezTo>
                  <a:cubicBezTo>
                    <a:pt x="27331" y="54187"/>
                    <a:pt x="19576" y="62563"/>
                    <a:pt x="12523" y="71515"/>
                  </a:cubicBezTo>
                  <a:cubicBezTo>
                    <a:pt x="4720" y="80198"/>
                    <a:pt x="279" y="91384"/>
                    <a:pt x="0" y="103055"/>
                  </a:cubicBezTo>
                  <a:cubicBezTo>
                    <a:pt x="1411" y="132584"/>
                    <a:pt x="9079" y="161476"/>
                    <a:pt x="22496" y="187819"/>
                  </a:cubicBezTo>
                  <a:cubicBezTo>
                    <a:pt x="48238" y="242551"/>
                    <a:pt x="94968" y="303776"/>
                    <a:pt x="161643" y="370567"/>
                  </a:cubicBezTo>
                  <a:cubicBezTo>
                    <a:pt x="228318" y="437358"/>
                    <a:pt x="289196" y="483856"/>
                    <a:pt x="344391" y="509715"/>
                  </a:cubicBezTo>
                  <a:cubicBezTo>
                    <a:pt x="370705" y="523416"/>
                    <a:pt x="399646" y="531323"/>
                    <a:pt x="429271" y="532906"/>
                  </a:cubicBezTo>
                  <a:lnTo>
                    <a:pt x="430431" y="532906"/>
                  </a:lnTo>
                  <a:cubicBezTo>
                    <a:pt x="441735" y="532233"/>
                    <a:pt x="452464" y="527688"/>
                    <a:pt x="460811" y="520035"/>
                  </a:cubicBezTo>
                  <a:cubicBezTo>
                    <a:pt x="469765" y="512986"/>
                    <a:pt x="478141" y="505231"/>
                    <a:pt x="485858" y="496843"/>
                  </a:cubicBezTo>
                  <a:cubicBezTo>
                    <a:pt x="498855" y="483178"/>
                    <a:pt x="510869" y="468609"/>
                    <a:pt x="521804" y="453244"/>
                  </a:cubicBezTo>
                  <a:cubicBezTo>
                    <a:pt x="537227" y="431328"/>
                    <a:pt x="534676" y="403962"/>
                    <a:pt x="516122" y="390859"/>
                  </a:cubicBezTo>
                  <a:close/>
                  <a:moveTo>
                    <a:pt x="436113" y="487103"/>
                  </a:moveTo>
                  <a:cubicBezTo>
                    <a:pt x="433622" y="488904"/>
                    <a:pt x="430939" y="490421"/>
                    <a:pt x="428111" y="491625"/>
                  </a:cubicBezTo>
                  <a:cubicBezTo>
                    <a:pt x="404831" y="490410"/>
                    <a:pt x="382105" y="484075"/>
                    <a:pt x="361552" y="473072"/>
                  </a:cubicBezTo>
                  <a:cubicBezTo>
                    <a:pt x="311111" y="449881"/>
                    <a:pt x="253481" y="405354"/>
                    <a:pt x="190285" y="342157"/>
                  </a:cubicBezTo>
                  <a:cubicBezTo>
                    <a:pt x="127088" y="278961"/>
                    <a:pt x="83141" y="220983"/>
                    <a:pt x="59486" y="170426"/>
                  </a:cubicBezTo>
                  <a:cubicBezTo>
                    <a:pt x="48592" y="150030"/>
                    <a:pt x="42225" y="127525"/>
                    <a:pt x="40817" y="104446"/>
                  </a:cubicBezTo>
                  <a:cubicBezTo>
                    <a:pt x="42015" y="101616"/>
                    <a:pt x="43532" y="98932"/>
                    <a:pt x="45339" y="96445"/>
                  </a:cubicBezTo>
                  <a:cubicBezTo>
                    <a:pt x="51011" y="89050"/>
                    <a:pt x="57253" y="82111"/>
                    <a:pt x="64008" y="75689"/>
                  </a:cubicBezTo>
                  <a:cubicBezTo>
                    <a:pt x="75286" y="64929"/>
                    <a:pt x="87172" y="54824"/>
                    <a:pt x="99607" y="45425"/>
                  </a:cubicBezTo>
                  <a:lnTo>
                    <a:pt x="102274" y="43569"/>
                  </a:lnTo>
                  <a:cubicBezTo>
                    <a:pt x="104107" y="42004"/>
                    <a:pt x="106477" y="41214"/>
                    <a:pt x="108883" y="41366"/>
                  </a:cubicBezTo>
                  <a:lnTo>
                    <a:pt x="108883" y="41366"/>
                  </a:lnTo>
                  <a:cubicBezTo>
                    <a:pt x="113290" y="47860"/>
                    <a:pt x="126856" y="68152"/>
                    <a:pt x="141351" y="90068"/>
                  </a:cubicBezTo>
                  <a:cubicBezTo>
                    <a:pt x="155846" y="111984"/>
                    <a:pt x="169992" y="133436"/>
                    <a:pt x="174746" y="140857"/>
                  </a:cubicBezTo>
                  <a:cubicBezTo>
                    <a:pt x="174599" y="144388"/>
                    <a:pt x="173647" y="147839"/>
                    <a:pt x="171964" y="150945"/>
                  </a:cubicBezTo>
                  <a:lnTo>
                    <a:pt x="171964" y="152105"/>
                  </a:lnTo>
                  <a:cubicBezTo>
                    <a:pt x="167093" y="161149"/>
                    <a:pt x="152367" y="186892"/>
                    <a:pt x="144018" y="201502"/>
                  </a:cubicBezTo>
                  <a:lnTo>
                    <a:pt x="137756" y="213098"/>
                  </a:lnTo>
                  <a:lnTo>
                    <a:pt x="143670" y="223186"/>
                  </a:lnTo>
                  <a:cubicBezTo>
                    <a:pt x="144134" y="224346"/>
                    <a:pt x="162339" y="255190"/>
                    <a:pt x="220317" y="312241"/>
                  </a:cubicBezTo>
                  <a:cubicBezTo>
                    <a:pt x="278296" y="369291"/>
                    <a:pt x="308096" y="387844"/>
                    <a:pt x="309372" y="388656"/>
                  </a:cubicBezTo>
                  <a:lnTo>
                    <a:pt x="319576" y="394570"/>
                  </a:lnTo>
                  <a:lnTo>
                    <a:pt x="330244" y="388540"/>
                  </a:lnTo>
                  <a:cubicBezTo>
                    <a:pt x="340101" y="382858"/>
                    <a:pt x="372916" y="364189"/>
                    <a:pt x="381381" y="359667"/>
                  </a:cubicBezTo>
                  <a:cubicBezTo>
                    <a:pt x="384557" y="358053"/>
                    <a:pt x="388030" y="357105"/>
                    <a:pt x="391585" y="356884"/>
                  </a:cubicBezTo>
                  <a:cubicBezTo>
                    <a:pt x="404340" y="365117"/>
                    <a:pt x="477277" y="413471"/>
                    <a:pt x="491192" y="422863"/>
                  </a:cubicBezTo>
                  <a:cubicBezTo>
                    <a:pt x="491382" y="424912"/>
                    <a:pt x="490849" y="426963"/>
                    <a:pt x="489684" y="428661"/>
                  </a:cubicBezTo>
                  <a:lnTo>
                    <a:pt x="488873" y="429821"/>
                  </a:lnTo>
                  <a:cubicBezTo>
                    <a:pt x="478979" y="443237"/>
                    <a:pt x="468251" y="456017"/>
                    <a:pt x="456753" y="468086"/>
                  </a:cubicBezTo>
                  <a:cubicBezTo>
                    <a:pt x="450366" y="474940"/>
                    <a:pt x="443465" y="481298"/>
                    <a:pt x="436113" y="487103"/>
                  </a:cubicBezTo>
                  <a:close/>
                </a:path>
              </a:pathLst>
            </a:custGeom>
            <a:solidFill>
              <a:srgbClr val="40919E"/>
            </a:solidFill>
            <a:ln w="11596" cap="flat">
              <a:noFill/>
              <a:prstDash val="solid"/>
              <a:miter/>
            </a:ln>
          </p:spPr>
          <p:txBody>
            <a:bodyPr rtlCol="0" anchor="ctr"/>
            <a:lstStyle/>
            <a:p>
              <a:endParaRPr lang="en-US" dirty="0"/>
            </a:p>
          </p:txBody>
        </p:sp>
        <p:sp>
          <p:nvSpPr>
            <p:cNvPr id="8" name="Graphic 28">
              <a:extLst>
                <a:ext uri="{FF2B5EF4-FFF2-40B4-BE49-F238E27FC236}">
                  <a16:creationId xmlns:a16="http://schemas.microsoft.com/office/drawing/2014/main" xmlns="" id="{5F08EF34-46AC-8A47-81EA-1DA8BE09B434}"/>
                </a:ext>
              </a:extLst>
            </p:cNvPr>
            <p:cNvSpPr/>
            <p:nvPr/>
          </p:nvSpPr>
          <p:spPr>
            <a:xfrm>
              <a:off x="6016092" y="1134881"/>
              <a:ext cx="307426" cy="230569"/>
            </a:xfrm>
            <a:custGeom>
              <a:avLst/>
              <a:gdLst>
                <a:gd name="connsiteX0" fmla="*/ 522138 w 576152"/>
                <a:gd name="connsiteY0" fmla="*/ 0 h 432114"/>
                <a:gd name="connsiteX1" fmla="*/ 54014 w 576152"/>
                <a:gd name="connsiteY1" fmla="*/ 0 h 432114"/>
                <a:gd name="connsiteX2" fmla="*/ 0 w 576152"/>
                <a:gd name="connsiteY2" fmla="*/ 54014 h 432114"/>
                <a:gd name="connsiteX3" fmla="*/ 0 w 576152"/>
                <a:gd name="connsiteY3" fmla="*/ 378100 h 432114"/>
                <a:gd name="connsiteX4" fmla="*/ 54014 w 576152"/>
                <a:gd name="connsiteY4" fmla="*/ 432114 h 432114"/>
                <a:gd name="connsiteX5" fmla="*/ 522138 w 576152"/>
                <a:gd name="connsiteY5" fmla="*/ 432114 h 432114"/>
                <a:gd name="connsiteX6" fmla="*/ 576152 w 576152"/>
                <a:gd name="connsiteY6" fmla="*/ 378100 h 432114"/>
                <a:gd name="connsiteX7" fmla="*/ 576152 w 576152"/>
                <a:gd name="connsiteY7" fmla="*/ 54014 h 432114"/>
                <a:gd name="connsiteX8" fmla="*/ 522138 w 576152"/>
                <a:gd name="connsiteY8" fmla="*/ 0 h 432114"/>
                <a:gd name="connsiteX9" fmla="*/ 522138 w 576152"/>
                <a:gd name="connsiteY9" fmla="*/ 54014 h 432114"/>
                <a:gd name="connsiteX10" fmla="*/ 522138 w 576152"/>
                <a:gd name="connsiteY10" fmla="*/ 99926 h 432114"/>
                <a:gd name="connsiteX11" fmla="*/ 370684 w 576152"/>
                <a:gd name="connsiteY11" fmla="*/ 219759 h 432114"/>
                <a:gd name="connsiteX12" fmla="*/ 288076 w 576152"/>
                <a:gd name="connsiteY12" fmla="*/ 270071 h 432114"/>
                <a:gd name="connsiteX13" fmla="*/ 205468 w 576152"/>
                <a:gd name="connsiteY13" fmla="*/ 219759 h 432114"/>
                <a:gd name="connsiteX14" fmla="*/ 54014 w 576152"/>
                <a:gd name="connsiteY14" fmla="*/ 99926 h 432114"/>
                <a:gd name="connsiteX15" fmla="*/ 54014 w 576152"/>
                <a:gd name="connsiteY15" fmla="*/ 54014 h 432114"/>
                <a:gd name="connsiteX16" fmla="*/ 54014 w 576152"/>
                <a:gd name="connsiteY16" fmla="*/ 378100 h 432114"/>
                <a:gd name="connsiteX17" fmla="*/ 54014 w 576152"/>
                <a:gd name="connsiteY17" fmla="*/ 169245 h 432114"/>
                <a:gd name="connsiteX18" fmla="*/ 172103 w 576152"/>
                <a:gd name="connsiteY18" fmla="*/ 262239 h 432114"/>
                <a:gd name="connsiteX19" fmla="*/ 288076 w 576152"/>
                <a:gd name="connsiteY19" fmla="*/ 324131 h 432114"/>
                <a:gd name="connsiteX20" fmla="*/ 404038 w 576152"/>
                <a:gd name="connsiteY20" fmla="*/ 262295 h 432114"/>
                <a:gd name="connsiteX21" fmla="*/ 522194 w 576152"/>
                <a:gd name="connsiteY21" fmla="*/ 169290 h 432114"/>
                <a:gd name="connsiteX22" fmla="*/ 522194 w 576152"/>
                <a:gd name="connsiteY22" fmla="*/ 378100 h 43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6152" h="432114">
                  <a:moveTo>
                    <a:pt x="522138" y="0"/>
                  </a:moveTo>
                  <a:lnTo>
                    <a:pt x="54014" y="0"/>
                  </a:lnTo>
                  <a:cubicBezTo>
                    <a:pt x="24183" y="0"/>
                    <a:pt x="0" y="24183"/>
                    <a:pt x="0" y="54014"/>
                  </a:cubicBezTo>
                  <a:lnTo>
                    <a:pt x="0" y="378100"/>
                  </a:lnTo>
                  <a:cubicBezTo>
                    <a:pt x="0" y="407931"/>
                    <a:pt x="24183" y="432114"/>
                    <a:pt x="54014" y="432114"/>
                  </a:cubicBezTo>
                  <a:lnTo>
                    <a:pt x="522138" y="432114"/>
                  </a:lnTo>
                  <a:cubicBezTo>
                    <a:pt x="551969" y="432114"/>
                    <a:pt x="576152" y="407931"/>
                    <a:pt x="576152" y="378100"/>
                  </a:cubicBezTo>
                  <a:lnTo>
                    <a:pt x="576152" y="54014"/>
                  </a:lnTo>
                  <a:cubicBezTo>
                    <a:pt x="576152" y="24183"/>
                    <a:pt x="551969" y="0"/>
                    <a:pt x="522138" y="0"/>
                  </a:cubicBezTo>
                  <a:close/>
                  <a:moveTo>
                    <a:pt x="522138" y="54014"/>
                  </a:moveTo>
                  <a:lnTo>
                    <a:pt x="522138" y="99926"/>
                  </a:lnTo>
                  <a:cubicBezTo>
                    <a:pt x="496909" y="120474"/>
                    <a:pt x="456679" y="152433"/>
                    <a:pt x="370684" y="219759"/>
                  </a:cubicBezTo>
                  <a:cubicBezTo>
                    <a:pt x="351734" y="234669"/>
                    <a:pt x="314194" y="270488"/>
                    <a:pt x="288076" y="270071"/>
                  </a:cubicBezTo>
                  <a:cubicBezTo>
                    <a:pt x="261958" y="270488"/>
                    <a:pt x="224407" y="234669"/>
                    <a:pt x="205468" y="219759"/>
                  </a:cubicBezTo>
                  <a:cubicBezTo>
                    <a:pt x="119484" y="152433"/>
                    <a:pt x="79255" y="120486"/>
                    <a:pt x="54014" y="99926"/>
                  </a:cubicBezTo>
                  <a:lnTo>
                    <a:pt x="54014" y="54014"/>
                  </a:lnTo>
                  <a:close/>
                  <a:moveTo>
                    <a:pt x="54014" y="378100"/>
                  </a:moveTo>
                  <a:lnTo>
                    <a:pt x="54014" y="169245"/>
                  </a:lnTo>
                  <a:cubicBezTo>
                    <a:pt x="79795" y="189781"/>
                    <a:pt x="116367" y="218600"/>
                    <a:pt x="172103" y="262239"/>
                  </a:cubicBezTo>
                  <a:cubicBezTo>
                    <a:pt x="196691" y="281606"/>
                    <a:pt x="239767" y="324344"/>
                    <a:pt x="288076" y="324131"/>
                  </a:cubicBezTo>
                  <a:cubicBezTo>
                    <a:pt x="336149" y="324389"/>
                    <a:pt x="378674" y="282269"/>
                    <a:pt x="404038" y="262295"/>
                  </a:cubicBezTo>
                  <a:cubicBezTo>
                    <a:pt x="459774" y="218656"/>
                    <a:pt x="496312" y="189826"/>
                    <a:pt x="522194" y="169290"/>
                  </a:cubicBezTo>
                  <a:lnTo>
                    <a:pt x="522194" y="378100"/>
                  </a:lnTo>
                  <a:close/>
                </a:path>
              </a:pathLst>
            </a:custGeom>
            <a:solidFill>
              <a:srgbClr val="40919E"/>
            </a:solidFill>
            <a:ln w="1116" cap="flat">
              <a:noFill/>
              <a:prstDash val="solid"/>
              <a:miter/>
            </a:ln>
          </p:spPr>
          <p:txBody>
            <a:bodyPr rtlCol="0" anchor="ctr"/>
            <a:lstStyle/>
            <a:p>
              <a:endParaRPr lang="en-US" dirty="0"/>
            </a:p>
          </p:txBody>
        </p:sp>
      </p:grpSp>
      <p:sp>
        <p:nvSpPr>
          <p:cNvPr id="13" name="Title 1">
            <a:extLst>
              <a:ext uri="{FF2B5EF4-FFF2-40B4-BE49-F238E27FC236}">
                <a16:creationId xmlns:a16="http://schemas.microsoft.com/office/drawing/2014/main" xmlns="" id="{8807C494-CA40-CF4E-8260-55003ABF5FB1}"/>
              </a:ext>
            </a:extLst>
          </p:cNvPr>
          <p:cNvSpPr txBox="1">
            <a:spLocks/>
          </p:cNvSpPr>
          <p:nvPr/>
        </p:nvSpPr>
        <p:spPr>
          <a:xfrm>
            <a:off x="1338914" y="2882387"/>
            <a:ext cx="4757086" cy="325895"/>
          </a:xfrm>
          <a:prstGeom prst="rect">
            <a:avLst/>
          </a:prstGeom>
        </p:spPr>
        <p:txBody>
          <a:bodyPr anchor="t">
            <a:noAutofit/>
          </a:bodyPr>
          <a:lstStyle>
            <a:lvl1pPr algn="ctr" defTabSz="914400" rtl="0" eaLnBrk="1" latinLnBrk="0" hangingPunct="1">
              <a:lnSpc>
                <a:spcPct val="90000"/>
              </a:lnSpc>
              <a:spcBef>
                <a:spcPct val="0"/>
              </a:spcBef>
              <a:buNone/>
              <a:defRPr sz="8800" b="0" i="0" kern="1200">
                <a:solidFill>
                  <a:schemeClr val="bg1"/>
                </a:solidFill>
                <a:latin typeface="Montserrat"/>
                <a:ea typeface="+mj-ea"/>
                <a:cs typeface="Montserrat"/>
              </a:defRPr>
            </a:lvl1pPr>
          </a:lstStyle>
          <a:p>
            <a:pPr algn="l">
              <a:lnSpc>
                <a:spcPct val="100000"/>
              </a:lnSpc>
              <a:spcAft>
                <a:spcPts val="1200"/>
              </a:spcAft>
            </a:pPr>
            <a:r>
              <a:rPr lang="en-US" sz="1600" b="1" dirty="0">
                <a:solidFill>
                  <a:schemeClr val="tx1">
                    <a:lumMod val="75000"/>
                    <a:lumOff val="25000"/>
                  </a:schemeClr>
                </a:solidFill>
              </a:rPr>
              <a:t>Katy Allen, Director</a:t>
            </a:r>
            <a:endParaRPr lang="en-US" sz="1600" b="1" i="1" dirty="0">
              <a:solidFill>
                <a:schemeClr val="tx1">
                  <a:lumMod val="75000"/>
                  <a:lumOff val="25000"/>
                </a:schemeClr>
              </a:solidFill>
            </a:endParaRPr>
          </a:p>
        </p:txBody>
      </p:sp>
      <p:sp>
        <p:nvSpPr>
          <p:cNvPr id="14" name="Title 1">
            <a:extLst>
              <a:ext uri="{FF2B5EF4-FFF2-40B4-BE49-F238E27FC236}">
                <a16:creationId xmlns:a16="http://schemas.microsoft.com/office/drawing/2014/main" xmlns="" id="{59269769-9B91-424A-B058-F1882EE8201B}"/>
              </a:ext>
            </a:extLst>
          </p:cNvPr>
          <p:cNvSpPr txBox="1">
            <a:spLocks/>
          </p:cNvSpPr>
          <p:nvPr/>
        </p:nvSpPr>
        <p:spPr>
          <a:xfrm>
            <a:off x="1940712" y="3429000"/>
            <a:ext cx="4866968" cy="1258242"/>
          </a:xfrm>
          <a:prstGeom prst="rect">
            <a:avLst/>
          </a:prstGeom>
        </p:spPr>
        <p:txBody>
          <a:bodyPr anchor="t">
            <a:noAutofit/>
          </a:bodyPr>
          <a:lstStyle>
            <a:lvl1pPr algn="ctr" defTabSz="914400" rtl="0" eaLnBrk="1" latinLnBrk="0" hangingPunct="1">
              <a:lnSpc>
                <a:spcPct val="90000"/>
              </a:lnSpc>
              <a:spcBef>
                <a:spcPct val="0"/>
              </a:spcBef>
              <a:buNone/>
              <a:defRPr sz="8800" b="0" i="0" kern="1200">
                <a:solidFill>
                  <a:schemeClr val="bg1"/>
                </a:solidFill>
                <a:latin typeface="Montserrat"/>
                <a:ea typeface="+mj-ea"/>
                <a:cs typeface="Montserrat"/>
              </a:defRPr>
            </a:lvl1pPr>
          </a:lstStyle>
          <a:p>
            <a:pPr algn="l">
              <a:lnSpc>
                <a:spcPct val="150000"/>
              </a:lnSpc>
              <a:spcAft>
                <a:spcPts val="1200"/>
              </a:spcAft>
            </a:pPr>
            <a:r>
              <a:rPr lang="en-US" sz="1800" dirty="0" err="1">
                <a:solidFill>
                  <a:schemeClr val="tx1">
                    <a:lumMod val="75000"/>
                    <a:lumOff val="25000"/>
                  </a:schemeClr>
                </a:solidFill>
              </a:rPr>
              <a:t>Rajan@coverpoint.us</a:t>
            </a:r>
            <a:endParaRPr lang="en-US" sz="1800" dirty="0">
              <a:solidFill>
                <a:schemeClr val="tx1">
                  <a:lumMod val="75000"/>
                  <a:lumOff val="25000"/>
                </a:schemeClr>
              </a:solidFill>
            </a:endParaRPr>
          </a:p>
          <a:p>
            <a:pPr algn="l">
              <a:lnSpc>
                <a:spcPct val="150000"/>
              </a:lnSpc>
              <a:spcAft>
                <a:spcPts val="1200"/>
              </a:spcAft>
            </a:pPr>
            <a:r>
              <a:rPr lang="en-US" sz="1800" dirty="0">
                <a:solidFill>
                  <a:schemeClr val="tx1">
                    <a:lumMod val="75000"/>
                    <a:lumOff val="25000"/>
                  </a:schemeClr>
                </a:solidFill>
              </a:rPr>
              <a:t>(847)452-6794</a:t>
            </a:r>
          </a:p>
        </p:txBody>
      </p:sp>
      <p:grpSp>
        <p:nvGrpSpPr>
          <p:cNvPr id="15" name="Group 14">
            <a:extLst>
              <a:ext uri="{FF2B5EF4-FFF2-40B4-BE49-F238E27FC236}">
                <a16:creationId xmlns:a16="http://schemas.microsoft.com/office/drawing/2014/main" xmlns="" id="{36A441B1-2E61-9A4B-AFA1-78FD6D9DBF3F}"/>
              </a:ext>
            </a:extLst>
          </p:cNvPr>
          <p:cNvGrpSpPr/>
          <p:nvPr/>
        </p:nvGrpSpPr>
        <p:grpSpPr>
          <a:xfrm>
            <a:off x="1538739" y="3592365"/>
            <a:ext cx="325274" cy="774057"/>
            <a:chOff x="6007168" y="1134881"/>
            <a:chExt cx="325274" cy="774057"/>
          </a:xfrm>
        </p:grpSpPr>
        <p:sp>
          <p:nvSpPr>
            <p:cNvPr id="16" name="Graphic 35">
              <a:extLst>
                <a:ext uri="{FF2B5EF4-FFF2-40B4-BE49-F238E27FC236}">
                  <a16:creationId xmlns:a16="http://schemas.microsoft.com/office/drawing/2014/main" xmlns="" id="{BC85CF85-659E-5B47-893C-789FE1D78013}"/>
                </a:ext>
              </a:extLst>
            </p:cNvPr>
            <p:cNvSpPr/>
            <p:nvPr/>
          </p:nvSpPr>
          <p:spPr>
            <a:xfrm>
              <a:off x="6007168" y="1583043"/>
              <a:ext cx="325274" cy="325895"/>
            </a:xfrm>
            <a:custGeom>
              <a:avLst/>
              <a:gdLst>
                <a:gd name="connsiteX0" fmla="*/ 516122 w 531890"/>
                <a:gd name="connsiteY0" fmla="*/ 390859 h 532905"/>
                <a:gd name="connsiteX1" fmla="*/ 516122 w 531890"/>
                <a:gd name="connsiteY1" fmla="*/ 390859 h 532905"/>
                <a:gd name="connsiteX2" fmla="*/ 410950 w 531890"/>
                <a:gd name="connsiteY2" fmla="*/ 321285 h 532905"/>
                <a:gd name="connsiteX3" fmla="*/ 361900 w 531890"/>
                <a:gd name="connsiteY3" fmla="*/ 323604 h 532905"/>
                <a:gd name="connsiteX4" fmla="*/ 320272 w 531890"/>
                <a:gd name="connsiteY4" fmla="*/ 346796 h 532905"/>
                <a:gd name="connsiteX5" fmla="*/ 248611 w 531890"/>
                <a:gd name="connsiteY5" fmla="*/ 283135 h 532905"/>
                <a:gd name="connsiteX6" fmla="*/ 185530 w 531890"/>
                <a:gd name="connsiteY6" fmla="*/ 211706 h 532905"/>
                <a:gd name="connsiteX7" fmla="*/ 208722 w 531890"/>
                <a:gd name="connsiteY7" fmla="*/ 170078 h 532905"/>
                <a:gd name="connsiteX8" fmla="*/ 210925 w 531890"/>
                <a:gd name="connsiteY8" fmla="*/ 120796 h 532905"/>
                <a:gd name="connsiteX9" fmla="*/ 176138 w 531890"/>
                <a:gd name="connsiteY9" fmla="*/ 67688 h 532905"/>
                <a:gd name="connsiteX10" fmla="*/ 142511 w 531890"/>
                <a:gd name="connsiteY10" fmla="*/ 17247 h 532905"/>
                <a:gd name="connsiteX11" fmla="*/ 141351 w 531890"/>
                <a:gd name="connsiteY11" fmla="*/ 15624 h 532905"/>
                <a:gd name="connsiteX12" fmla="*/ 112710 w 531890"/>
                <a:gd name="connsiteY12" fmla="*/ 86 h 532905"/>
                <a:gd name="connsiteX13" fmla="*/ 78850 w 531890"/>
                <a:gd name="connsiteY13" fmla="*/ 10174 h 532905"/>
                <a:gd name="connsiteX14" fmla="*/ 35715 w 531890"/>
                <a:gd name="connsiteY14" fmla="*/ 46468 h 532905"/>
                <a:gd name="connsiteX15" fmla="*/ 12523 w 531890"/>
                <a:gd name="connsiteY15" fmla="*/ 71515 h 532905"/>
                <a:gd name="connsiteX16" fmla="*/ 0 w 531890"/>
                <a:gd name="connsiteY16" fmla="*/ 103055 h 532905"/>
                <a:gd name="connsiteX17" fmla="*/ 22496 w 531890"/>
                <a:gd name="connsiteY17" fmla="*/ 187819 h 532905"/>
                <a:gd name="connsiteX18" fmla="*/ 161643 w 531890"/>
                <a:gd name="connsiteY18" fmla="*/ 370567 h 532905"/>
                <a:gd name="connsiteX19" fmla="*/ 344391 w 531890"/>
                <a:gd name="connsiteY19" fmla="*/ 509715 h 532905"/>
                <a:gd name="connsiteX20" fmla="*/ 429271 w 531890"/>
                <a:gd name="connsiteY20" fmla="*/ 532906 h 532905"/>
                <a:gd name="connsiteX21" fmla="*/ 430431 w 531890"/>
                <a:gd name="connsiteY21" fmla="*/ 532906 h 532905"/>
                <a:gd name="connsiteX22" fmla="*/ 460811 w 531890"/>
                <a:gd name="connsiteY22" fmla="*/ 520035 h 532905"/>
                <a:gd name="connsiteX23" fmla="*/ 485858 w 531890"/>
                <a:gd name="connsiteY23" fmla="*/ 496843 h 532905"/>
                <a:gd name="connsiteX24" fmla="*/ 521804 w 531890"/>
                <a:gd name="connsiteY24" fmla="*/ 453244 h 532905"/>
                <a:gd name="connsiteX25" fmla="*/ 516122 w 531890"/>
                <a:gd name="connsiteY25" fmla="*/ 390859 h 532905"/>
                <a:gd name="connsiteX26" fmla="*/ 436113 w 531890"/>
                <a:gd name="connsiteY26" fmla="*/ 487103 h 532905"/>
                <a:gd name="connsiteX27" fmla="*/ 428111 w 531890"/>
                <a:gd name="connsiteY27" fmla="*/ 491625 h 532905"/>
                <a:gd name="connsiteX28" fmla="*/ 361552 w 531890"/>
                <a:gd name="connsiteY28" fmla="*/ 473072 h 532905"/>
                <a:gd name="connsiteX29" fmla="*/ 190285 w 531890"/>
                <a:gd name="connsiteY29" fmla="*/ 342157 h 532905"/>
                <a:gd name="connsiteX30" fmla="*/ 59486 w 531890"/>
                <a:gd name="connsiteY30" fmla="*/ 170426 h 532905"/>
                <a:gd name="connsiteX31" fmla="*/ 40817 w 531890"/>
                <a:gd name="connsiteY31" fmla="*/ 104446 h 532905"/>
                <a:gd name="connsiteX32" fmla="*/ 45339 w 531890"/>
                <a:gd name="connsiteY32" fmla="*/ 96445 h 532905"/>
                <a:gd name="connsiteX33" fmla="*/ 64008 w 531890"/>
                <a:gd name="connsiteY33" fmla="*/ 75689 h 532905"/>
                <a:gd name="connsiteX34" fmla="*/ 99607 w 531890"/>
                <a:gd name="connsiteY34" fmla="*/ 45425 h 532905"/>
                <a:gd name="connsiteX35" fmla="*/ 102274 w 531890"/>
                <a:gd name="connsiteY35" fmla="*/ 43569 h 532905"/>
                <a:gd name="connsiteX36" fmla="*/ 108883 w 531890"/>
                <a:gd name="connsiteY36" fmla="*/ 41366 h 532905"/>
                <a:gd name="connsiteX37" fmla="*/ 108883 w 531890"/>
                <a:gd name="connsiteY37" fmla="*/ 41366 h 532905"/>
                <a:gd name="connsiteX38" fmla="*/ 141351 w 531890"/>
                <a:gd name="connsiteY38" fmla="*/ 90068 h 532905"/>
                <a:gd name="connsiteX39" fmla="*/ 174746 w 531890"/>
                <a:gd name="connsiteY39" fmla="*/ 140857 h 532905"/>
                <a:gd name="connsiteX40" fmla="*/ 171964 w 531890"/>
                <a:gd name="connsiteY40" fmla="*/ 150945 h 532905"/>
                <a:gd name="connsiteX41" fmla="*/ 171964 w 531890"/>
                <a:gd name="connsiteY41" fmla="*/ 152105 h 532905"/>
                <a:gd name="connsiteX42" fmla="*/ 144018 w 531890"/>
                <a:gd name="connsiteY42" fmla="*/ 201502 h 532905"/>
                <a:gd name="connsiteX43" fmla="*/ 137756 w 531890"/>
                <a:gd name="connsiteY43" fmla="*/ 213098 h 532905"/>
                <a:gd name="connsiteX44" fmla="*/ 143670 w 531890"/>
                <a:gd name="connsiteY44" fmla="*/ 223186 h 532905"/>
                <a:gd name="connsiteX45" fmla="*/ 220317 w 531890"/>
                <a:gd name="connsiteY45" fmla="*/ 312241 h 532905"/>
                <a:gd name="connsiteX46" fmla="*/ 309372 w 531890"/>
                <a:gd name="connsiteY46" fmla="*/ 388656 h 532905"/>
                <a:gd name="connsiteX47" fmla="*/ 319576 w 531890"/>
                <a:gd name="connsiteY47" fmla="*/ 394570 h 532905"/>
                <a:gd name="connsiteX48" fmla="*/ 330244 w 531890"/>
                <a:gd name="connsiteY48" fmla="*/ 388540 h 532905"/>
                <a:gd name="connsiteX49" fmla="*/ 381381 w 531890"/>
                <a:gd name="connsiteY49" fmla="*/ 359667 h 532905"/>
                <a:gd name="connsiteX50" fmla="*/ 391585 w 531890"/>
                <a:gd name="connsiteY50" fmla="*/ 356884 h 532905"/>
                <a:gd name="connsiteX51" fmla="*/ 491192 w 531890"/>
                <a:gd name="connsiteY51" fmla="*/ 422863 h 532905"/>
                <a:gd name="connsiteX52" fmla="*/ 489684 w 531890"/>
                <a:gd name="connsiteY52" fmla="*/ 428661 h 532905"/>
                <a:gd name="connsiteX53" fmla="*/ 488873 w 531890"/>
                <a:gd name="connsiteY53" fmla="*/ 429821 h 532905"/>
                <a:gd name="connsiteX54" fmla="*/ 456753 w 531890"/>
                <a:gd name="connsiteY54" fmla="*/ 468086 h 532905"/>
                <a:gd name="connsiteX55" fmla="*/ 436113 w 531890"/>
                <a:gd name="connsiteY55" fmla="*/ 487103 h 53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1890" h="532905">
                  <a:moveTo>
                    <a:pt x="516122" y="390859"/>
                  </a:moveTo>
                  <a:lnTo>
                    <a:pt x="516122" y="390859"/>
                  </a:lnTo>
                  <a:cubicBezTo>
                    <a:pt x="507774" y="385061"/>
                    <a:pt x="424053" y="329286"/>
                    <a:pt x="410950" y="321285"/>
                  </a:cubicBezTo>
                  <a:cubicBezTo>
                    <a:pt x="395435" y="312902"/>
                    <a:pt x="376555" y="313794"/>
                    <a:pt x="361900" y="323604"/>
                  </a:cubicBezTo>
                  <a:cubicBezTo>
                    <a:pt x="352972" y="328359"/>
                    <a:pt x="331172" y="340882"/>
                    <a:pt x="320272" y="346796"/>
                  </a:cubicBezTo>
                  <a:cubicBezTo>
                    <a:pt x="294661" y="327599"/>
                    <a:pt x="270691" y="306306"/>
                    <a:pt x="248611" y="283135"/>
                  </a:cubicBezTo>
                  <a:cubicBezTo>
                    <a:pt x="225577" y="261177"/>
                    <a:pt x="204473" y="237279"/>
                    <a:pt x="185530" y="211706"/>
                  </a:cubicBezTo>
                  <a:cubicBezTo>
                    <a:pt x="191792" y="200690"/>
                    <a:pt x="204083" y="179122"/>
                    <a:pt x="208722" y="170078"/>
                  </a:cubicBezTo>
                  <a:cubicBezTo>
                    <a:pt x="218810" y="150829"/>
                    <a:pt x="219622" y="134247"/>
                    <a:pt x="210925" y="120796"/>
                  </a:cubicBezTo>
                  <a:cubicBezTo>
                    <a:pt x="207214" y="114883"/>
                    <a:pt x="189937" y="88676"/>
                    <a:pt x="176138" y="67688"/>
                  </a:cubicBezTo>
                  <a:cubicBezTo>
                    <a:pt x="159440" y="42410"/>
                    <a:pt x="147265" y="24089"/>
                    <a:pt x="142511" y="17247"/>
                  </a:cubicBezTo>
                  <a:lnTo>
                    <a:pt x="141351" y="15624"/>
                  </a:lnTo>
                  <a:cubicBezTo>
                    <a:pt x="134641" y="6384"/>
                    <a:pt x="124114" y="673"/>
                    <a:pt x="112710" y="86"/>
                  </a:cubicBezTo>
                  <a:cubicBezTo>
                    <a:pt x="100591" y="-611"/>
                    <a:pt x="88612" y="2959"/>
                    <a:pt x="78850" y="10174"/>
                  </a:cubicBezTo>
                  <a:cubicBezTo>
                    <a:pt x="63670" y="21286"/>
                    <a:pt x="49259" y="33412"/>
                    <a:pt x="35715" y="46468"/>
                  </a:cubicBezTo>
                  <a:cubicBezTo>
                    <a:pt x="27331" y="54187"/>
                    <a:pt x="19576" y="62563"/>
                    <a:pt x="12523" y="71515"/>
                  </a:cubicBezTo>
                  <a:cubicBezTo>
                    <a:pt x="4720" y="80198"/>
                    <a:pt x="279" y="91384"/>
                    <a:pt x="0" y="103055"/>
                  </a:cubicBezTo>
                  <a:cubicBezTo>
                    <a:pt x="1411" y="132584"/>
                    <a:pt x="9079" y="161476"/>
                    <a:pt x="22496" y="187819"/>
                  </a:cubicBezTo>
                  <a:cubicBezTo>
                    <a:pt x="48238" y="242551"/>
                    <a:pt x="94968" y="303776"/>
                    <a:pt x="161643" y="370567"/>
                  </a:cubicBezTo>
                  <a:cubicBezTo>
                    <a:pt x="228318" y="437358"/>
                    <a:pt x="289196" y="483856"/>
                    <a:pt x="344391" y="509715"/>
                  </a:cubicBezTo>
                  <a:cubicBezTo>
                    <a:pt x="370705" y="523416"/>
                    <a:pt x="399646" y="531323"/>
                    <a:pt x="429271" y="532906"/>
                  </a:cubicBezTo>
                  <a:lnTo>
                    <a:pt x="430431" y="532906"/>
                  </a:lnTo>
                  <a:cubicBezTo>
                    <a:pt x="441735" y="532233"/>
                    <a:pt x="452464" y="527688"/>
                    <a:pt x="460811" y="520035"/>
                  </a:cubicBezTo>
                  <a:cubicBezTo>
                    <a:pt x="469765" y="512986"/>
                    <a:pt x="478141" y="505231"/>
                    <a:pt x="485858" y="496843"/>
                  </a:cubicBezTo>
                  <a:cubicBezTo>
                    <a:pt x="498855" y="483178"/>
                    <a:pt x="510869" y="468609"/>
                    <a:pt x="521804" y="453244"/>
                  </a:cubicBezTo>
                  <a:cubicBezTo>
                    <a:pt x="537227" y="431328"/>
                    <a:pt x="534676" y="403962"/>
                    <a:pt x="516122" y="390859"/>
                  </a:cubicBezTo>
                  <a:close/>
                  <a:moveTo>
                    <a:pt x="436113" y="487103"/>
                  </a:moveTo>
                  <a:cubicBezTo>
                    <a:pt x="433622" y="488904"/>
                    <a:pt x="430939" y="490421"/>
                    <a:pt x="428111" y="491625"/>
                  </a:cubicBezTo>
                  <a:cubicBezTo>
                    <a:pt x="404831" y="490410"/>
                    <a:pt x="382105" y="484075"/>
                    <a:pt x="361552" y="473072"/>
                  </a:cubicBezTo>
                  <a:cubicBezTo>
                    <a:pt x="311111" y="449881"/>
                    <a:pt x="253481" y="405354"/>
                    <a:pt x="190285" y="342157"/>
                  </a:cubicBezTo>
                  <a:cubicBezTo>
                    <a:pt x="127088" y="278961"/>
                    <a:pt x="83141" y="220983"/>
                    <a:pt x="59486" y="170426"/>
                  </a:cubicBezTo>
                  <a:cubicBezTo>
                    <a:pt x="48592" y="150030"/>
                    <a:pt x="42225" y="127525"/>
                    <a:pt x="40817" y="104446"/>
                  </a:cubicBezTo>
                  <a:cubicBezTo>
                    <a:pt x="42015" y="101616"/>
                    <a:pt x="43532" y="98932"/>
                    <a:pt x="45339" y="96445"/>
                  </a:cubicBezTo>
                  <a:cubicBezTo>
                    <a:pt x="51011" y="89050"/>
                    <a:pt x="57253" y="82111"/>
                    <a:pt x="64008" y="75689"/>
                  </a:cubicBezTo>
                  <a:cubicBezTo>
                    <a:pt x="75286" y="64929"/>
                    <a:pt x="87172" y="54824"/>
                    <a:pt x="99607" y="45425"/>
                  </a:cubicBezTo>
                  <a:lnTo>
                    <a:pt x="102274" y="43569"/>
                  </a:lnTo>
                  <a:cubicBezTo>
                    <a:pt x="104107" y="42004"/>
                    <a:pt x="106477" y="41214"/>
                    <a:pt x="108883" y="41366"/>
                  </a:cubicBezTo>
                  <a:lnTo>
                    <a:pt x="108883" y="41366"/>
                  </a:lnTo>
                  <a:cubicBezTo>
                    <a:pt x="113290" y="47860"/>
                    <a:pt x="126856" y="68152"/>
                    <a:pt x="141351" y="90068"/>
                  </a:cubicBezTo>
                  <a:cubicBezTo>
                    <a:pt x="155846" y="111984"/>
                    <a:pt x="169992" y="133436"/>
                    <a:pt x="174746" y="140857"/>
                  </a:cubicBezTo>
                  <a:cubicBezTo>
                    <a:pt x="174599" y="144388"/>
                    <a:pt x="173647" y="147839"/>
                    <a:pt x="171964" y="150945"/>
                  </a:cubicBezTo>
                  <a:lnTo>
                    <a:pt x="171964" y="152105"/>
                  </a:lnTo>
                  <a:cubicBezTo>
                    <a:pt x="167093" y="161149"/>
                    <a:pt x="152367" y="186892"/>
                    <a:pt x="144018" y="201502"/>
                  </a:cubicBezTo>
                  <a:lnTo>
                    <a:pt x="137756" y="213098"/>
                  </a:lnTo>
                  <a:lnTo>
                    <a:pt x="143670" y="223186"/>
                  </a:lnTo>
                  <a:cubicBezTo>
                    <a:pt x="144134" y="224346"/>
                    <a:pt x="162339" y="255190"/>
                    <a:pt x="220317" y="312241"/>
                  </a:cubicBezTo>
                  <a:cubicBezTo>
                    <a:pt x="278296" y="369291"/>
                    <a:pt x="308096" y="387844"/>
                    <a:pt x="309372" y="388656"/>
                  </a:cubicBezTo>
                  <a:lnTo>
                    <a:pt x="319576" y="394570"/>
                  </a:lnTo>
                  <a:lnTo>
                    <a:pt x="330244" y="388540"/>
                  </a:lnTo>
                  <a:cubicBezTo>
                    <a:pt x="340101" y="382858"/>
                    <a:pt x="372916" y="364189"/>
                    <a:pt x="381381" y="359667"/>
                  </a:cubicBezTo>
                  <a:cubicBezTo>
                    <a:pt x="384557" y="358053"/>
                    <a:pt x="388030" y="357105"/>
                    <a:pt x="391585" y="356884"/>
                  </a:cubicBezTo>
                  <a:cubicBezTo>
                    <a:pt x="404340" y="365117"/>
                    <a:pt x="477277" y="413471"/>
                    <a:pt x="491192" y="422863"/>
                  </a:cubicBezTo>
                  <a:cubicBezTo>
                    <a:pt x="491382" y="424912"/>
                    <a:pt x="490849" y="426963"/>
                    <a:pt x="489684" y="428661"/>
                  </a:cubicBezTo>
                  <a:lnTo>
                    <a:pt x="488873" y="429821"/>
                  </a:lnTo>
                  <a:cubicBezTo>
                    <a:pt x="478979" y="443237"/>
                    <a:pt x="468251" y="456017"/>
                    <a:pt x="456753" y="468086"/>
                  </a:cubicBezTo>
                  <a:cubicBezTo>
                    <a:pt x="450366" y="474940"/>
                    <a:pt x="443465" y="481298"/>
                    <a:pt x="436113" y="487103"/>
                  </a:cubicBezTo>
                  <a:close/>
                </a:path>
              </a:pathLst>
            </a:custGeom>
            <a:solidFill>
              <a:srgbClr val="40919E"/>
            </a:solidFill>
            <a:ln w="11596" cap="flat">
              <a:noFill/>
              <a:prstDash val="solid"/>
              <a:miter/>
            </a:ln>
          </p:spPr>
          <p:txBody>
            <a:bodyPr rtlCol="0" anchor="ctr"/>
            <a:lstStyle/>
            <a:p>
              <a:endParaRPr lang="en-US" dirty="0"/>
            </a:p>
          </p:txBody>
        </p:sp>
        <p:sp>
          <p:nvSpPr>
            <p:cNvPr id="17" name="Graphic 28">
              <a:extLst>
                <a:ext uri="{FF2B5EF4-FFF2-40B4-BE49-F238E27FC236}">
                  <a16:creationId xmlns:a16="http://schemas.microsoft.com/office/drawing/2014/main" xmlns="" id="{D46FCE58-6E48-204D-8744-B5ECFB00A4CD}"/>
                </a:ext>
              </a:extLst>
            </p:cNvPr>
            <p:cNvSpPr/>
            <p:nvPr/>
          </p:nvSpPr>
          <p:spPr>
            <a:xfrm>
              <a:off x="6016092" y="1134881"/>
              <a:ext cx="307426" cy="230569"/>
            </a:xfrm>
            <a:custGeom>
              <a:avLst/>
              <a:gdLst>
                <a:gd name="connsiteX0" fmla="*/ 522138 w 576152"/>
                <a:gd name="connsiteY0" fmla="*/ 0 h 432114"/>
                <a:gd name="connsiteX1" fmla="*/ 54014 w 576152"/>
                <a:gd name="connsiteY1" fmla="*/ 0 h 432114"/>
                <a:gd name="connsiteX2" fmla="*/ 0 w 576152"/>
                <a:gd name="connsiteY2" fmla="*/ 54014 h 432114"/>
                <a:gd name="connsiteX3" fmla="*/ 0 w 576152"/>
                <a:gd name="connsiteY3" fmla="*/ 378100 h 432114"/>
                <a:gd name="connsiteX4" fmla="*/ 54014 w 576152"/>
                <a:gd name="connsiteY4" fmla="*/ 432114 h 432114"/>
                <a:gd name="connsiteX5" fmla="*/ 522138 w 576152"/>
                <a:gd name="connsiteY5" fmla="*/ 432114 h 432114"/>
                <a:gd name="connsiteX6" fmla="*/ 576152 w 576152"/>
                <a:gd name="connsiteY6" fmla="*/ 378100 h 432114"/>
                <a:gd name="connsiteX7" fmla="*/ 576152 w 576152"/>
                <a:gd name="connsiteY7" fmla="*/ 54014 h 432114"/>
                <a:gd name="connsiteX8" fmla="*/ 522138 w 576152"/>
                <a:gd name="connsiteY8" fmla="*/ 0 h 432114"/>
                <a:gd name="connsiteX9" fmla="*/ 522138 w 576152"/>
                <a:gd name="connsiteY9" fmla="*/ 54014 h 432114"/>
                <a:gd name="connsiteX10" fmla="*/ 522138 w 576152"/>
                <a:gd name="connsiteY10" fmla="*/ 99926 h 432114"/>
                <a:gd name="connsiteX11" fmla="*/ 370684 w 576152"/>
                <a:gd name="connsiteY11" fmla="*/ 219759 h 432114"/>
                <a:gd name="connsiteX12" fmla="*/ 288076 w 576152"/>
                <a:gd name="connsiteY12" fmla="*/ 270071 h 432114"/>
                <a:gd name="connsiteX13" fmla="*/ 205468 w 576152"/>
                <a:gd name="connsiteY13" fmla="*/ 219759 h 432114"/>
                <a:gd name="connsiteX14" fmla="*/ 54014 w 576152"/>
                <a:gd name="connsiteY14" fmla="*/ 99926 h 432114"/>
                <a:gd name="connsiteX15" fmla="*/ 54014 w 576152"/>
                <a:gd name="connsiteY15" fmla="*/ 54014 h 432114"/>
                <a:gd name="connsiteX16" fmla="*/ 54014 w 576152"/>
                <a:gd name="connsiteY16" fmla="*/ 378100 h 432114"/>
                <a:gd name="connsiteX17" fmla="*/ 54014 w 576152"/>
                <a:gd name="connsiteY17" fmla="*/ 169245 h 432114"/>
                <a:gd name="connsiteX18" fmla="*/ 172103 w 576152"/>
                <a:gd name="connsiteY18" fmla="*/ 262239 h 432114"/>
                <a:gd name="connsiteX19" fmla="*/ 288076 w 576152"/>
                <a:gd name="connsiteY19" fmla="*/ 324131 h 432114"/>
                <a:gd name="connsiteX20" fmla="*/ 404038 w 576152"/>
                <a:gd name="connsiteY20" fmla="*/ 262295 h 432114"/>
                <a:gd name="connsiteX21" fmla="*/ 522194 w 576152"/>
                <a:gd name="connsiteY21" fmla="*/ 169290 h 432114"/>
                <a:gd name="connsiteX22" fmla="*/ 522194 w 576152"/>
                <a:gd name="connsiteY22" fmla="*/ 378100 h 43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6152" h="432114">
                  <a:moveTo>
                    <a:pt x="522138" y="0"/>
                  </a:moveTo>
                  <a:lnTo>
                    <a:pt x="54014" y="0"/>
                  </a:lnTo>
                  <a:cubicBezTo>
                    <a:pt x="24183" y="0"/>
                    <a:pt x="0" y="24183"/>
                    <a:pt x="0" y="54014"/>
                  </a:cubicBezTo>
                  <a:lnTo>
                    <a:pt x="0" y="378100"/>
                  </a:lnTo>
                  <a:cubicBezTo>
                    <a:pt x="0" y="407931"/>
                    <a:pt x="24183" y="432114"/>
                    <a:pt x="54014" y="432114"/>
                  </a:cubicBezTo>
                  <a:lnTo>
                    <a:pt x="522138" y="432114"/>
                  </a:lnTo>
                  <a:cubicBezTo>
                    <a:pt x="551969" y="432114"/>
                    <a:pt x="576152" y="407931"/>
                    <a:pt x="576152" y="378100"/>
                  </a:cubicBezTo>
                  <a:lnTo>
                    <a:pt x="576152" y="54014"/>
                  </a:lnTo>
                  <a:cubicBezTo>
                    <a:pt x="576152" y="24183"/>
                    <a:pt x="551969" y="0"/>
                    <a:pt x="522138" y="0"/>
                  </a:cubicBezTo>
                  <a:close/>
                  <a:moveTo>
                    <a:pt x="522138" y="54014"/>
                  </a:moveTo>
                  <a:lnTo>
                    <a:pt x="522138" y="99926"/>
                  </a:lnTo>
                  <a:cubicBezTo>
                    <a:pt x="496909" y="120474"/>
                    <a:pt x="456679" y="152433"/>
                    <a:pt x="370684" y="219759"/>
                  </a:cubicBezTo>
                  <a:cubicBezTo>
                    <a:pt x="351734" y="234669"/>
                    <a:pt x="314194" y="270488"/>
                    <a:pt x="288076" y="270071"/>
                  </a:cubicBezTo>
                  <a:cubicBezTo>
                    <a:pt x="261958" y="270488"/>
                    <a:pt x="224407" y="234669"/>
                    <a:pt x="205468" y="219759"/>
                  </a:cubicBezTo>
                  <a:cubicBezTo>
                    <a:pt x="119484" y="152433"/>
                    <a:pt x="79255" y="120486"/>
                    <a:pt x="54014" y="99926"/>
                  </a:cubicBezTo>
                  <a:lnTo>
                    <a:pt x="54014" y="54014"/>
                  </a:lnTo>
                  <a:close/>
                  <a:moveTo>
                    <a:pt x="54014" y="378100"/>
                  </a:moveTo>
                  <a:lnTo>
                    <a:pt x="54014" y="169245"/>
                  </a:lnTo>
                  <a:cubicBezTo>
                    <a:pt x="79795" y="189781"/>
                    <a:pt x="116367" y="218600"/>
                    <a:pt x="172103" y="262239"/>
                  </a:cubicBezTo>
                  <a:cubicBezTo>
                    <a:pt x="196691" y="281606"/>
                    <a:pt x="239767" y="324344"/>
                    <a:pt x="288076" y="324131"/>
                  </a:cubicBezTo>
                  <a:cubicBezTo>
                    <a:pt x="336149" y="324389"/>
                    <a:pt x="378674" y="282269"/>
                    <a:pt x="404038" y="262295"/>
                  </a:cubicBezTo>
                  <a:cubicBezTo>
                    <a:pt x="459774" y="218656"/>
                    <a:pt x="496312" y="189826"/>
                    <a:pt x="522194" y="169290"/>
                  </a:cubicBezTo>
                  <a:lnTo>
                    <a:pt x="522194" y="378100"/>
                  </a:lnTo>
                  <a:close/>
                </a:path>
              </a:pathLst>
            </a:custGeom>
            <a:solidFill>
              <a:srgbClr val="40919E"/>
            </a:solidFill>
            <a:ln w="11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1627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770" y="368775"/>
            <a:ext cx="11311899" cy="647833"/>
          </a:xfrm>
        </p:spPr>
        <p:txBody>
          <a:bodyPr>
            <a:normAutofit fontScale="90000"/>
          </a:bodyPr>
          <a:lstStyle/>
          <a:p>
            <a:r>
              <a:rPr lang="en-US" dirty="0"/>
              <a:t>COVID has Detrimentally Impacted the College Experience</a:t>
            </a:r>
          </a:p>
        </p:txBody>
      </p:sp>
      <p:pic>
        <p:nvPicPr>
          <p:cNvPr id="5" name="Picture 4">
            <a:extLst>
              <a:ext uri="{FF2B5EF4-FFF2-40B4-BE49-F238E27FC236}">
                <a16:creationId xmlns:a16="http://schemas.microsoft.com/office/drawing/2014/main" xmlns="" id="{3EBD09B7-B02B-7843-8453-2A2AEEDFDD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 t="25899" r="37" b="31666"/>
          <a:stretch/>
        </p:blipFill>
        <p:spPr>
          <a:xfrm flipH="1">
            <a:off x="6102012" y="3768772"/>
            <a:ext cx="5963727" cy="1687566"/>
          </a:xfrm>
          <a:prstGeom prst="rect">
            <a:avLst/>
          </a:prstGeom>
        </p:spPr>
      </p:pic>
      <p:pic>
        <p:nvPicPr>
          <p:cNvPr id="6" name="Picture 5">
            <a:extLst>
              <a:ext uri="{FF2B5EF4-FFF2-40B4-BE49-F238E27FC236}">
                <a16:creationId xmlns:a16="http://schemas.microsoft.com/office/drawing/2014/main" xmlns="" id="{3765C001-6517-134A-956A-5E50396450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3" t="13823" r="-133" b="43705"/>
          <a:stretch/>
        </p:blipFill>
        <p:spPr>
          <a:xfrm flipH="1">
            <a:off x="103781" y="3768773"/>
            <a:ext cx="5980980" cy="1693316"/>
          </a:xfrm>
          <a:prstGeom prst="rect">
            <a:avLst/>
          </a:prstGeom>
        </p:spPr>
      </p:pic>
      <p:pic>
        <p:nvPicPr>
          <p:cNvPr id="7" name="Picture 6">
            <a:extLst>
              <a:ext uri="{FF2B5EF4-FFF2-40B4-BE49-F238E27FC236}">
                <a16:creationId xmlns:a16="http://schemas.microsoft.com/office/drawing/2014/main" xmlns="" id="{68B862E7-5276-6E48-A271-1508DE91D4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88" t="18462" r="-288" b="40288"/>
          <a:stretch/>
        </p:blipFill>
        <p:spPr>
          <a:xfrm>
            <a:off x="6084761" y="1016608"/>
            <a:ext cx="5980981" cy="1644771"/>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l="480" t="24240" r="-480" b="28862"/>
          <a:stretch/>
        </p:blipFill>
        <p:spPr>
          <a:xfrm>
            <a:off x="103781" y="1016609"/>
            <a:ext cx="5988390" cy="1644770"/>
          </a:xfrm>
          <a:prstGeom prst="rect">
            <a:avLst/>
          </a:prstGeom>
        </p:spPr>
      </p:pic>
      <p:graphicFrame>
        <p:nvGraphicFramePr>
          <p:cNvPr id="9" name="Content Placeholder 5"/>
          <p:cNvGraphicFramePr>
            <a:graphicFrameLocks/>
          </p:cNvGraphicFramePr>
          <p:nvPr>
            <p:extLst>
              <p:ext uri="{D42A27DB-BD31-4B8C-83A1-F6EECF244321}">
                <p14:modId xmlns:p14="http://schemas.microsoft.com/office/powerpoint/2010/main" val="2669827757"/>
              </p:ext>
            </p:extLst>
          </p:nvPr>
        </p:nvGraphicFramePr>
        <p:xfrm>
          <a:off x="111190" y="1016657"/>
          <a:ext cx="11961962" cy="5504230"/>
        </p:xfrm>
        <a:graphic>
          <a:graphicData uri="http://schemas.openxmlformats.org/drawingml/2006/table">
            <a:tbl>
              <a:tblPr firstRow="1" bandRow="1">
                <a:tableStyleId>{5940675A-B579-460E-94D1-54222C63F5DA}</a:tableStyleId>
              </a:tblPr>
              <a:tblGrid>
                <a:gridCol w="5980981">
                  <a:extLst>
                    <a:ext uri="{9D8B030D-6E8A-4147-A177-3AD203B41FA5}">
                      <a16:colId xmlns:a16="http://schemas.microsoft.com/office/drawing/2014/main" xmlns="" val="20000"/>
                    </a:ext>
                  </a:extLst>
                </a:gridCol>
                <a:gridCol w="5980981">
                  <a:extLst>
                    <a:ext uri="{9D8B030D-6E8A-4147-A177-3AD203B41FA5}">
                      <a16:colId xmlns:a16="http://schemas.microsoft.com/office/drawing/2014/main" xmlns="" val="20001"/>
                    </a:ext>
                  </a:extLst>
                </a:gridCol>
              </a:tblGrid>
              <a:tr h="275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spc="300" dirty="0">
                          <a:solidFill>
                            <a:schemeClr val="tx1"/>
                          </a:solidFill>
                          <a:latin typeface="+mj-lt"/>
                          <a:ea typeface="+mn-ea"/>
                          <a:cs typeface="+mn-cs"/>
                        </a:rPr>
                        <a:t>60 percent </a:t>
                      </a:r>
                      <a:r>
                        <a:rPr lang="en-US" sz="1800" kern="1200" spc="300" dirty="0">
                          <a:solidFill>
                            <a:schemeClr val="tx1"/>
                          </a:solidFill>
                          <a:latin typeface="+mj-lt"/>
                          <a:ea typeface="+mn-ea"/>
                          <a:cs typeface="+mn-cs"/>
                        </a:rPr>
                        <a:t>of students indicate that the pandemic has made it more </a:t>
                      </a:r>
                      <a:r>
                        <a:rPr lang="en-US" sz="1800" b="1" kern="1200" spc="300" dirty="0">
                          <a:solidFill>
                            <a:srgbClr val="3F8E9B"/>
                          </a:solidFill>
                          <a:latin typeface="+mj-lt"/>
                          <a:ea typeface="+mn-ea"/>
                          <a:cs typeface="+mn-cs"/>
                        </a:rPr>
                        <a:t>difficult to access mental health care</a:t>
                      </a:r>
                    </a:p>
                  </a:txBody>
                  <a:tcPr marL="274320" marR="182880" marB="182880" anchor="b">
                    <a:lnL w="12700" cmpd="sng">
                      <a:noFill/>
                    </a:lnL>
                    <a:lnR w="12700" cap="flat" cmpd="sng" algn="ctr">
                      <a:solidFill>
                        <a:srgbClr val="3F8E9B"/>
                      </a:solidFill>
                      <a:prstDash val="solid"/>
                      <a:round/>
                      <a:headEnd type="none" w="med" len="med"/>
                      <a:tailEnd type="none" w="med" len="med"/>
                    </a:lnR>
                    <a:lnT w="12700" cmpd="sng">
                      <a:noFill/>
                    </a:lnT>
                    <a:lnB w="12700" cap="flat" cmpd="sng" algn="ctr">
                      <a:solidFill>
                        <a:srgbClr val="3F8E9B"/>
                      </a:solidFill>
                      <a:prstDash val="solid"/>
                      <a:round/>
                      <a:headEnd type="none" w="med" len="med"/>
                      <a:tailEnd type="none" w="med" len="med"/>
                    </a:lnB>
                    <a:lnTlToBr w="12700" cmpd="sng">
                      <a:noFill/>
                      <a:prstDash val="solid"/>
                    </a:lnTlToBr>
                    <a:lnBlToTr w="12700" cmpd="sng">
                      <a:noFill/>
                      <a:prstDash val="solid"/>
                    </a:lnBlToTr>
                    <a:solidFill>
                      <a:schemeClr val="bg1">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spc="300" dirty="0">
                          <a:solidFill>
                            <a:schemeClr val="tx1"/>
                          </a:solidFill>
                          <a:latin typeface="+mj-lt"/>
                          <a:ea typeface="+mn-ea"/>
                          <a:cs typeface="+mn-cs"/>
                        </a:rPr>
                        <a:t>66 percent</a:t>
                      </a:r>
                      <a:r>
                        <a:rPr lang="en-US" sz="1800" kern="1200" spc="300" dirty="0">
                          <a:solidFill>
                            <a:schemeClr val="tx1"/>
                          </a:solidFill>
                          <a:latin typeface="+mj-lt"/>
                          <a:ea typeface="+mn-ea"/>
                          <a:cs typeface="+mn-cs"/>
                        </a:rPr>
                        <a:t> of students reported that the pandemic has resulted in more </a:t>
                      </a:r>
                      <a:r>
                        <a:rPr lang="en-US" sz="1800" b="1" kern="1200" spc="300" dirty="0">
                          <a:solidFill>
                            <a:srgbClr val="3F8E9B"/>
                          </a:solidFill>
                          <a:latin typeface="+mj-lt"/>
                          <a:ea typeface="+mn-ea"/>
                          <a:cs typeface="+mn-cs"/>
                        </a:rPr>
                        <a:t>financial stress</a:t>
                      </a:r>
                    </a:p>
                  </a:txBody>
                  <a:tcPr marL="274320" marR="182880" marB="182880" anchor="b">
                    <a:lnL w="12700" cap="flat" cmpd="sng" algn="ctr">
                      <a:solidFill>
                        <a:srgbClr val="3F8E9B"/>
                      </a:solidFill>
                      <a:prstDash val="solid"/>
                      <a:round/>
                      <a:headEnd type="none" w="med" len="med"/>
                      <a:tailEnd type="none" w="med" len="med"/>
                    </a:lnL>
                    <a:lnR w="12700" cmpd="sng">
                      <a:noFill/>
                    </a:lnR>
                    <a:lnT w="12700" cmpd="sng">
                      <a:noFill/>
                    </a:lnT>
                    <a:lnB w="12700" cap="flat" cmpd="sng" algn="ctr">
                      <a:solidFill>
                        <a:srgbClr val="3F8E9B"/>
                      </a:solidFill>
                      <a:prstDash val="solid"/>
                      <a:round/>
                      <a:headEnd type="none" w="med" len="med"/>
                      <a:tailEnd type="none" w="med" len="med"/>
                    </a:lnB>
                    <a:lnTlToBr w="12700" cmpd="sng">
                      <a:noFill/>
                      <a:prstDash val="solid"/>
                    </a:lnTlToBr>
                    <a:lnBlToTr w="12700" cmpd="sng">
                      <a:noFill/>
                      <a:prstDash val="solid"/>
                    </a:lnBlToTr>
                    <a:solidFill>
                      <a:schemeClr val="bg1">
                        <a:alpha val="69804"/>
                      </a:schemeClr>
                    </a:solidFill>
                  </a:tcPr>
                </a:tc>
                <a:extLst>
                  <a:ext uri="{0D108BD9-81ED-4DB2-BD59-A6C34878D82A}">
                    <a16:rowId xmlns:a16="http://schemas.microsoft.com/office/drawing/2014/main" xmlns="" val="10000"/>
                  </a:ext>
                </a:extLst>
              </a:tr>
              <a:tr h="275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spc="300" dirty="0">
                          <a:solidFill>
                            <a:schemeClr val="tx1"/>
                          </a:solidFill>
                          <a:latin typeface="+mj-lt"/>
                          <a:ea typeface="+mn-ea"/>
                          <a:cs typeface="+mn-cs"/>
                        </a:rPr>
                        <a:t>46 percent </a:t>
                      </a:r>
                      <a:r>
                        <a:rPr lang="en-US" sz="1800" kern="1200" spc="300" dirty="0">
                          <a:solidFill>
                            <a:schemeClr val="tx1"/>
                          </a:solidFill>
                          <a:latin typeface="+mj-lt"/>
                          <a:ea typeface="+mn-ea"/>
                          <a:cs typeface="+mn-cs"/>
                        </a:rPr>
                        <a:t>of at-risk students taking</a:t>
                      </a:r>
                      <a:r>
                        <a:rPr lang="en-US" sz="1800" kern="1200" spc="300" baseline="0" dirty="0">
                          <a:solidFill>
                            <a:schemeClr val="tx1"/>
                          </a:solidFill>
                          <a:latin typeface="+mj-lt"/>
                          <a:ea typeface="+mn-ea"/>
                          <a:cs typeface="+mn-cs"/>
                        </a:rPr>
                        <a:t> </a:t>
                      </a:r>
                      <a:r>
                        <a:rPr lang="en-US" sz="1800" kern="1200" spc="300" dirty="0">
                          <a:solidFill>
                            <a:schemeClr val="tx1"/>
                          </a:solidFill>
                          <a:latin typeface="+mj-lt"/>
                          <a:ea typeface="+mn-ea"/>
                          <a:cs typeface="+mn-cs"/>
                        </a:rPr>
                        <a:t>online courses reported </a:t>
                      </a:r>
                      <a:r>
                        <a:rPr lang="en-US" sz="1800" b="1" kern="1200" spc="300" dirty="0">
                          <a:solidFill>
                            <a:srgbClr val="3F8E9B"/>
                          </a:solidFill>
                          <a:latin typeface="+mj-lt"/>
                          <a:ea typeface="+mn-ea"/>
                          <a:cs typeface="+mn-cs"/>
                        </a:rPr>
                        <a:t>greater mental health needs</a:t>
                      </a:r>
                      <a:endParaRPr lang="en-US" sz="1800" kern="1200" spc="300" dirty="0">
                        <a:solidFill>
                          <a:schemeClr val="tx1"/>
                        </a:solidFill>
                        <a:latin typeface="+mj-lt"/>
                        <a:ea typeface="+mn-ea"/>
                        <a:cs typeface="+mn-cs"/>
                      </a:endParaRPr>
                    </a:p>
                  </a:txBody>
                  <a:tcPr marL="274320" marR="182880" anchor="b">
                    <a:lnL w="12700" cmpd="sng">
                      <a:noFill/>
                    </a:lnL>
                    <a:lnR w="12700" cap="flat" cmpd="sng" algn="ctr">
                      <a:solidFill>
                        <a:srgbClr val="3F8E9B"/>
                      </a:solidFill>
                      <a:prstDash val="solid"/>
                      <a:round/>
                      <a:headEnd type="none" w="med" len="med"/>
                      <a:tailEnd type="none" w="med" len="med"/>
                    </a:lnR>
                    <a:lnT w="12700" cap="flat" cmpd="sng" algn="ctr">
                      <a:solidFill>
                        <a:srgbClr val="3F8E9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spc="300" dirty="0">
                          <a:solidFill>
                            <a:schemeClr val="tx1"/>
                          </a:solidFill>
                          <a:latin typeface="+mj-lt"/>
                          <a:ea typeface="+mn-ea"/>
                          <a:cs typeface="+mn-cs"/>
                        </a:rPr>
                        <a:t>63 percent </a:t>
                      </a:r>
                      <a:r>
                        <a:rPr lang="en-US" sz="1800" kern="1200" spc="300" dirty="0">
                          <a:solidFill>
                            <a:schemeClr val="tx1"/>
                          </a:solidFill>
                          <a:latin typeface="+mj-lt"/>
                          <a:ea typeface="+mn-ea"/>
                          <a:cs typeface="+mn-cs"/>
                        </a:rPr>
                        <a:t>of students would grade their college’s </a:t>
                      </a:r>
                      <a:r>
                        <a:rPr lang="en-US" sz="1800" b="1" kern="1200" spc="300" dirty="0">
                          <a:solidFill>
                            <a:srgbClr val="3F8E9B"/>
                          </a:solidFill>
                          <a:latin typeface="+mj-lt"/>
                          <a:ea typeface="+mn-ea"/>
                          <a:cs typeface="+mn-cs"/>
                        </a:rPr>
                        <a:t>response to mental health and wellness services a “C” or lower</a:t>
                      </a:r>
                    </a:p>
                  </a:txBody>
                  <a:tcPr marL="274320" marR="182880" anchor="b">
                    <a:lnL w="12700" cap="flat" cmpd="sng" algn="ctr">
                      <a:solidFill>
                        <a:srgbClr val="3F8E9B"/>
                      </a:solidFill>
                      <a:prstDash val="solid"/>
                      <a:round/>
                      <a:headEnd type="none" w="med" len="med"/>
                      <a:tailEnd type="none" w="med" len="med"/>
                    </a:lnL>
                    <a:lnR w="12700" cmpd="sng">
                      <a:noFill/>
                    </a:lnR>
                    <a:lnT w="12700" cap="flat" cmpd="sng" algn="ctr">
                      <a:solidFill>
                        <a:srgbClr val="3F8E9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69804"/>
                      </a:schemeClr>
                    </a:solidFill>
                  </a:tcPr>
                </a:tc>
                <a:extLst>
                  <a:ext uri="{0D108BD9-81ED-4DB2-BD59-A6C34878D82A}">
                    <a16:rowId xmlns:a16="http://schemas.microsoft.com/office/drawing/2014/main" xmlns="" val="10001"/>
                  </a:ext>
                </a:extLst>
              </a:tr>
            </a:tbl>
          </a:graphicData>
        </a:graphic>
      </p:graphicFrame>
      <p:sp>
        <p:nvSpPr>
          <p:cNvPr id="10" name="TextBox 9"/>
          <p:cNvSpPr txBox="1"/>
          <p:nvPr/>
        </p:nvSpPr>
        <p:spPr>
          <a:xfrm>
            <a:off x="1091144" y="6542380"/>
            <a:ext cx="6156458" cy="230832"/>
          </a:xfrm>
          <a:prstGeom prst="rect">
            <a:avLst/>
          </a:prstGeom>
          <a:noFill/>
        </p:spPr>
        <p:txBody>
          <a:bodyPr wrap="square" rtlCol="0">
            <a:spAutoFit/>
          </a:bodyPr>
          <a:lstStyle/>
          <a:p>
            <a:r>
              <a:rPr lang="en-US" sz="900" dirty="0">
                <a:solidFill>
                  <a:schemeClr val="bg1">
                    <a:lumMod val="50000"/>
                  </a:schemeClr>
                </a:solidFill>
              </a:rPr>
              <a:t>Health Minds Network &amp; ACHA “The Impact of COVID-19 on College Student Well-Being”</a:t>
            </a:r>
          </a:p>
        </p:txBody>
      </p:sp>
      <p:sp>
        <p:nvSpPr>
          <p:cNvPr id="11" name="TextBox 10">
            <a:extLst>
              <a:ext uri="{FF2B5EF4-FFF2-40B4-BE49-F238E27FC236}">
                <a16:creationId xmlns:a16="http://schemas.microsoft.com/office/drawing/2014/main" xmlns="" id="{97BFEFEE-AD5E-1442-A642-2E31B3A66B60}"/>
              </a:ext>
            </a:extLst>
          </p:cNvPr>
          <p:cNvSpPr txBox="1"/>
          <p:nvPr/>
        </p:nvSpPr>
        <p:spPr>
          <a:xfrm>
            <a:off x="6441390" y="6563731"/>
            <a:ext cx="5284970" cy="230832"/>
          </a:xfrm>
          <a:prstGeom prst="rect">
            <a:avLst/>
          </a:prstGeom>
          <a:noFill/>
        </p:spPr>
        <p:txBody>
          <a:bodyPr wrap="square" rtlCol="0">
            <a:spAutoFit/>
          </a:bodyPr>
          <a:lstStyle/>
          <a:p>
            <a:r>
              <a:rPr lang="en-US" sz="900" dirty="0">
                <a:solidFill>
                  <a:schemeClr val="bg1">
                    <a:lumMod val="50000"/>
                  </a:schemeClr>
                </a:solidFill>
              </a:rPr>
              <a:t>“Students Struggle but Don’t Seek Colleges’ Help,” Inside Higher Education </a:t>
            </a:r>
          </a:p>
        </p:txBody>
      </p:sp>
    </p:spTree>
    <p:extLst>
      <p:ext uri="{BB962C8B-B14F-4D97-AF65-F5344CB8AC3E}">
        <p14:creationId xmlns:p14="http://schemas.microsoft.com/office/powerpoint/2010/main" val="286221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161100"/>
            <a:ext cx="12192000" cy="5696900"/>
            <a:chOff x="0" y="1161100"/>
            <a:chExt cx="12192000" cy="569690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1976" y="1161100"/>
              <a:ext cx="6070024" cy="5696900"/>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61100"/>
              <a:ext cx="8435163" cy="5696900"/>
            </a:xfrm>
            <a:prstGeom prst="rect">
              <a:avLst/>
            </a:prstGeom>
          </p:spPr>
        </p:pic>
      </p:grpSp>
      <p:sp>
        <p:nvSpPr>
          <p:cNvPr id="4" name="Title 3"/>
          <p:cNvSpPr>
            <a:spLocks noGrp="1"/>
          </p:cNvSpPr>
          <p:nvPr>
            <p:ph type="title"/>
          </p:nvPr>
        </p:nvSpPr>
        <p:spPr>
          <a:xfrm>
            <a:off x="596567" y="305196"/>
            <a:ext cx="11093988" cy="647833"/>
          </a:xfrm>
        </p:spPr>
        <p:txBody>
          <a:bodyPr>
            <a:normAutofit/>
          </a:bodyPr>
          <a:lstStyle/>
          <a:p>
            <a:r>
              <a:rPr lang="en-US" dirty="0"/>
              <a:t>The Nation’s Only College Mental Health Marketplace! </a:t>
            </a:r>
          </a:p>
        </p:txBody>
      </p:sp>
      <p:sp>
        <p:nvSpPr>
          <p:cNvPr id="5" name="Content Placeholder 4">
            <a:extLst>
              <a:ext uri="{FF2B5EF4-FFF2-40B4-BE49-F238E27FC236}">
                <a16:creationId xmlns:a16="http://schemas.microsoft.com/office/drawing/2014/main" xmlns="" id="{3056EF67-6C85-EA4E-A8FC-DC9708B904BA}"/>
              </a:ext>
            </a:extLst>
          </p:cNvPr>
          <p:cNvSpPr txBox="1">
            <a:spLocks/>
          </p:cNvSpPr>
          <p:nvPr/>
        </p:nvSpPr>
        <p:spPr>
          <a:xfrm>
            <a:off x="1227614" y="1842848"/>
            <a:ext cx="8113247" cy="8217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t>EASY, MOBILE ACCESS - </a:t>
            </a:r>
            <a:r>
              <a:rPr lang="en-US" sz="1800" dirty="0"/>
              <a:t>The META app is free to download. Students connect to META’s licensed providers or their school’s counselors for </a:t>
            </a:r>
            <a:r>
              <a:rPr lang="en-US" sz="1800" b="1" dirty="0"/>
              <a:t>chat, voice call and video </a:t>
            </a:r>
            <a:r>
              <a:rPr lang="en-US" sz="1800" dirty="0"/>
              <a:t>sessions</a:t>
            </a:r>
          </a:p>
        </p:txBody>
      </p:sp>
      <p:sp>
        <p:nvSpPr>
          <p:cNvPr id="6" name="Content Placeholder 4">
            <a:extLst>
              <a:ext uri="{FF2B5EF4-FFF2-40B4-BE49-F238E27FC236}">
                <a16:creationId xmlns:a16="http://schemas.microsoft.com/office/drawing/2014/main" xmlns="" id="{3056EF67-6C85-EA4E-A8FC-DC9708B904BA}"/>
              </a:ext>
            </a:extLst>
          </p:cNvPr>
          <p:cNvSpPr txBox="1">
            <a:spLocks/>
          </p:cNvSpPr>
          <p:nvPr/>
        </p:nvSpPr>
        <p:spPr>
          <a:xfrm>
            <a:off x="1227614" y="3321138"/>
            <a:ext cx="8044205" cy="1170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spc="300" dirty="0"/>
              <a:t>RESPONSE TIME IN UNDER SIX HOURS - </a:t>
            </a:r>
            <a:r>
              <a:rPr lang="en-US" sz="1800" dirty="0"/>
              <a:t>META providers are </a:t>
            </a:r>
            <a:r>
              <a:rPr lang="en-US" sz="1800" b="1" dirty="0"/>
              <a:t>available weekdays, evenings, and weekends </a:t>
            </a:r>
            <a:r>
              <a:rPr lang="en-US" sz="1800" dirty="0"/>
              <a:t>to all on-campus and remote students. Students can get help when they need, and your counseling staff can focus on sessions and care delivery. </a:t>
            </a:r>
            <a:r>
              <a:rPr lang="en-US" sz="1800" i="1" dirty="0"/>
              <a:t>1 in 3 teletherapy sessions occur before 9am and after 5 pm</a:t>
            </a:r>
          </a:p>
        </p:txBody>
      </p:sp>
      <p:sp>
        <p:nvSpPr>
          <p:cNvPr id="7" name="Content Placeholder 4">
            <a:extLst>
              <a:ext uri="{FF2B5EF4-FFF2-40B4-BE49-F238E27FC236}">
                <a16:creationId xmlns:a16="http://schemas.microsoft.com/office/drawing/2014/main" xmlns="" id="{3056EF67-6C85-EA4E-A8FC-DC9708B904BA}"/>
              </a:ext>
            </a:extLst>
          </p:cNvPr>
          <p:cNvSpPr txBox="1">
            <a:spLocks/>
          </p:cNvSpPr>
          <p:nvPr/>
        </p:nvSpPr>
        <p:spPr>
          <a:xfrm>
            <a:off x="1271417" y="4989407"/>
            <a:ext cx="7007344" cy="916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t>EXPANDS SCHOOL SUPPORT - </a:t>
            </a:r>
            <a:r>
              <a:rPr lang="en-US" sz="1800" dirty="0"/>
              <a:t>META augments your existing healthcare services </a:t>
            </a:r>
            <a:r>
              <a:rPr lang="en-US" sz="1800" b="1" dirty="0"/>
              <a:t>as a scalable and cost-effective </a:t>
            </a:r>
            <a:r>
              <a:rPr lang="en-US" sz="1800" dirty="0"/>
              <a:t>mental health solution</a:t>
            </a:r>
          </a:p>
        </p:txBody>
      </p:sp>
      <p:sp>
        <p:nvSpPr>
          <p:cNvPr id="9" name="Teardrop 8"/>
          <p:cNvSpPr/>
          <p:nvPr/>
        </p:nvSpPr>
        <p:spPr>
          <a:xfrm rot="5400000">
            <a:off x="596567" y="1888395"/>
            <a:ext cx="518397" cy="518397"/>
          </a:xfrm>
          <a:prstGeom prst="teardrop">
            <a:avLst/>
          </a:prstGeom>
          <a:solidFill>
            <a:srgbClr val="77B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5400000">
            <a:off x="596567" y="3342158"/>
            <a:ext cx="518397" cy="518397"/>
          </a:xfrm>
          <a:prstGeom prst="teardrop">
            <a:avLst/>
          </a:prstGeom>
          <a:solidFill>
            <a:srgbClr val="77B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5400000">
            <a:off x="640370" y="4989407"/>
            <a:ext cx="518397" cy="518397"/>
          </a:xfrm>
          <a:prstGeom prst="teardrop">
            <a:avLst/>
          </a:prstGeom>
          <a:solidFill>
            <a:srgbClr val="77B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dirty="0"/>
              <a:t>sales@meta.app 	</a:t>
            </a:r>
            <a:r>
              <a:rPr lang="en-US" dirty="0" err="1"/>
              <a:t>meta.app</a:t>
            </a:r>
            <a:r>
              <a:rPr lang="en-US" dirty="0"/>
              <a:t>/schools</a:t>
            </a:r>
          </a:p>
        </p:txBody>
      </p:sp>
    </p:spTree>
    <p:extLst>
      <p:ext uri="{BB962C8B-B14F-4D97-AF65-F5344CB8AC3E}">
        <p14:creationId xmlns:p14="http://schemas.microsoft.com/office/powerpoint/2010/main" val="46852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1758466" cy="647833"/>
          </a:xfrm>
        </p:spPr>
        <p:txBody>
          <a:bodyPr>
            <a:normAutofit/>
          </a:bodyPr>
          <a:lstStyle/>
          <a:p>
            <a:r>
              <a:rPr lang="en-US" sz="2800" dirty="0"/>
              <a:t>META is the Only Marketplace Solution Engaged with HBCU/PBIs</a:t>
            </a:r>
          </a:p>
        </p:txBody>
      </p:sp>
      <p:sp>
        <p:nvSpPr>
          <p:cNvPr id="8" name="Content Placeholder 3"/>
          <p:cNvSpPr txBox="1">
            <a:spLocks/>
          </p:cNvSpPr>
          <p:nvPr/>
        </p:nvSpPr>
        <p:spPr>
          <a:xfrm>
            <a:off x="431320" y="1103512"/>
            <a:ext cx="8200912" cy="4454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cs typeface="Montserrat"/>
              </a:rPr>
              <a:t>Since August 2020, 28 HBCU Institutions, with an eligible student population of 80,000, have chosen META as the teletherapy platform for their students</a:t>
            </a:r>
            <a:r>
              <a:rPr lang="en-US" sz="1600" dirty="0">
                <a:cs typeface="Montserrat"/>
              </a:rPr>
              <a:t/>
            </a:r>
            <a:br>
              <a:rPr lang="en-US" sz="1600" dirty="0">
                <a:cs typeface="Montserrat"/>
              </a:rPr>
            </a:br>
            <a:endParaRPr lang="en-US" sz="1600" dirty="0">
              <a:cs typeface="Montserrat"/>
            </a:endParaRPr>
          </a:p>
          <a:p>
            <a:pPr>
              <a:lnSpc>
                <a:spcPct val="100000"/>
              </a:lnSpc>
            </a:pPr>
            <a:r>
              <a:rPr lang="en-US" sz="1800" dirty="0">
                <a:cs typeface="Montserrat"/>
              </a:rPr>
              <a:t>We support HBCU/PBIs with a variety of student populations</a:t>
            </a:r>
          </a:p>
          <a:p>
            <a:pPr lvl="1">
              <a:lnSpc>
                <a:spcPct val="100000"/>
              </a:lnSpc>
            </a:pPr>
            <a:r>
              <a:rPr lang="en-US" sz="1600" dirty="0">
                <a:cs typeface="Montserrat"/>
              </a:rPr>
              <a:t>State Schools</a:t>
            </a:r>
          </a:p>
          <a:p>
            <a:pPr lvl="1">
              <a:lnSpc>
                <a:spcPct val="100000"/>
              </a:lnSpc>
            </a:pPr>
            <a:r>
              <a:rPr lang="en-US" sz="1600" dirty="0">
                <a:cs typeface="Montserrat"/>
              </a:rPr>
              <a:t>Private Institutions</a:t>
            </a:r>
          </a:p>
          <a:p>
            <a:pPr lvl="1">
              <a:lnSpc>
                <a:spcPct val="100000"/>
              </a:lnSpc>
            </a:pPr>
            <a:r>
              <a:rPr lang="en-US" sz="1600" dirty="0">
                <a:cs typeface="Montserrat"/>
              </a:rPr>
              <a:t>Graduate Schools</a:t>
            </a:r>
          </a:p>
          <a:p>
            <a:pPr lvl="1">
              <a:lnSpc>
                <a:spcPct val="100000"/>
              </a:lnSpc>
            </a:pPr>
            <a:r>
              <a:rPr lang="en-US" sz="1600" dirty="0">
                <a:cs typeface="Montserrat"/>
              </a:rPr>
              <a:t>Schools in Rural Areas </a:t>
            </a:r>
            <a:r>
              <a:rPr lang="en-US" sz="1400" dirty="0">
                <a:cs typeface="Montserrat"/>
              </a:rPr>
              <a:t/>
            </a:r>
            <a:br>
              <a:rPr lang="en-US" sz="1400" dirty="0">
                <a:cs typeface="Montserrat"/>
              </a:rPr>
            </a:br>
            <a:endParaRPr lang="en-US" sz="1600" dirty="0">
              <a:cs typeface="Montserrat"/>
            </a:endParaRPr>
          </a:p>
          <a:p>
            <a:pPr>
              <a:lnSpc>
                <a:spcPct val="100000"/>
              </a:lnSpc>
            </a:pPr>
            <a:r>
              <a:rPr lang="en-US" sz="1800" dirty="0"/>
              <a:t>~300 META providers across all 50 states support these students</a:t>
            </a:r>
          </a:p>
          <a:p>
            <a:pPr lvl="1">
              <a:lnSpc>
                <a:spcPct val="100000"/>
              </a:lnSpc>
            </a:pPr>
            <a:r>
              <a:rPr lang="en-US" sz="1600" dirty="0"/>
              <a:t>Licensed Professional Counselors, Licensed Marriage &amp; Family Therapists, </a:t>
            </a:r>
            <a:br>
              <a:rPr lang="en-US" sz="1600" dirty="0"/>
            </a:br>
            <a:r>
              <a:rPr lang="en-US" sz="1600" dirty="0"/>
              <a:t>and Licensed Clinical Social Workers</a:t>
            </a:r>
          </a:p>
        </p:txBody>
      </p:sp>
      <p:pic>
        <p:nvPicPr>
          <p:cNvPr id="9" name="Picture 8">
            <a:extLst>
              <a:ext uri="{FF2B5EF4-FFF2-40B4-BE49-F238E27FC236}">
                <a16:creationId xmlns:a16="http://schemas.microsoft.com/office/drawing/2014/main" xmlns="" id="{3C6113E3-8A0D-264B-AB05-9B172BD212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60384" y="5106344"/>
            <a:ext cx="830276" cy="404761"/>
          </a:xfrm>
          <a:prstGeom prst="rect">
            <a:avLst/>
          </a:prstGeom>
        </p:spPr>
      </p:pic>
      <p:pic>
        <p:nvPicPr>
          <p:cNvPr id="10" name="Picture 9">
            <a:extLst>
              <a:ext uri="{FF2B5EF4-FFF2-40B4-BE49-F238E27FC236}">
                <a16:creationId xmlns:a16="http://schemas.microsoft.com/office/drawing/2014/main" xmlns="" id="{4C230039-9539-DC4F-ABAA-A20EA77303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4797" y="5818616"/>
            <a:ext cx="1151039" cy="415128"/>
          </a:xfrm>
          <a:prstGeom prst="rect">
            <a:avLst/>
          </a:prstGeom>
        </p:spPr>
      </p:pic>
      <p:pic>
        <p:nvPicPr>
          <p:cNvPr id="11" name="Picture 10">
            <a:extLst>
              <a:ext uri="{FF2B5EF4-FFF2-40B4-BE49-F238E27FC236}">
                <a16:creationId xmlns:a16="http://schemas.microsoft.com/office/drawing/2014/main" xmlns="" id="{C2BE3317-0713-CE44-82DA-57A9C0DB9D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9603" y="3486375"/>
            <a:ext cx="921005" cy="420499"/>
          </a:xfrm>
          <a:prstGeom prst="rect">
            <a:avLst/>
          </a:prstGeom>
        </p:spPr>
      </p:pic>
      <p:pic>
        <p:nvPicPr>
          <p:cNvPr id="12" name="Picture 11">
            <a:extLst>
              <a:ext uri="{FF2B5EF4-FFF2-40B4-BE49-F238E27FC236}">
                <a16:creationId xmlns:a16="http://schemas.microsoft.com/office/drawing/2014/main" xmlns="" id="{CACE3D94-7E12-9D43-AD14-2F7F187DE8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43066" y="1142988"/>
            <a:ext cx="743953" cy="500840"/>
          </a:xfrm>
          <a:prstGeom prst="rect">
            <a:avLst/>
          </a:prstGeom>
        </p:spPr>
      </p:pic>
      <p:pic>
        <p:nvPicPr>
          <p:cNvPr id="14" name="Picture 13">
            <a:extLst>
              <a:ext uri="{FF2B5EF4-FFF2-40B4-BE49-F238E27FC236}">
                <a16:creationId xmlns:a16="http://schemas.microsoft.com/office/drawing/2014/main" xmlns="" id="{AEC681C4-7EBC-AC4C-8A4E-8C4115E653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55673" y="1132728"/>
            <a:ext cx="812868" cy="521361"/>
          </a:xfrm>
          <a:prstGeom prst="rect">
            <a:avLst/>
          </a:prstGeom>
        </p:spPr>
      </p:pic>
      <p:pic>
        <p:nvPicPr>
          <p:cNvPr id="17" name="Picture 16">
            <a:extLst>
              <a:ext uri="{FF2B5EF4-FFF2-40B4-BE49-F238E27FC236}">
                <a16:creationId xmlns:a16="http://schemas.microsoft.com/office/drawing/2014/main" xmlns="" id="{34FF29C0-C982-0747-B495-D97CA70027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72441" y="4314070"/>
            <a:ext cx="912784" cy="377851"/>
          </a:xfrm>
          <a:prstGeom prst="rect">
            <a:avLst/>
          </a:prstGeom>
        </p:spPr>
      </p:pic>
      <p:pic>
        <p:nvPicPr>
          <p:cNvPr id="19" name="Picture 18">
            <a:extLst>
              <a:ext uri="{FF2B5EF4-FFF2-40B4-BE49-F238E27FC236}">
                <a16:creationId xmlns:a16="http://schemas.microsoft.com/office/drawing/2014/main" xmlns="" id="{E8793B34-F87A-DE46-A982-30314B36DB0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160384" y="5869504"/>
            <a:ext cx="781112" cy="313353"/>
          </a:xfrm>
          <a:prstGeom prst="rect">
            <a:avLst/>
          </a:prstGeom>
        </p:spPr>
      </p:pic>
      <p:pic>
        <p:nvPicPr>
          <p:cNvPr id="20" name="Picture 19">
            <a:extLst>
              <a:ext uri="{FF2B5EF4-FFF2-40B4-BE49-F238E27FC236}">
                <a16:creationId xmlns:a16="http://schemas.microsoft.com/office/drawing/2014/main" xmlns="" id="{32940C7A-FC3E-D349-BF6F-D1BB583C924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828907" y="2798602"/>
            <a:ext cx="1037511" cy="384485"/>
          </a:xfrm>
          <a:prstGeom prst="rect">
            <a:avLst/>
          </a:prstGeom>
        </p:spPr>
      </p:pic>
      <p:pic>
        <p:nvPicPr>
          <p:cNvPr id="21" name="Picture 20">
            <a:extLst>
              <a:ext uri="{FF2B5EF4-FFF2-40B4-BE49-F238E27FC236}">
                <a16:creationId xmlns:a16="http://schemas.microsoft.com/office/drawing/2014/main" xmlns="" id="{74A3F402-444B-AB4A-ABC0-6213D4264B9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200100" y="3531130"/>
            <a:ext cx="701680" cy="335404"/>
          </a:xfrm>
          <a:prstGeom prst="rect">
            <a:avLst/>
          </a:prstGeom>
        </p:spPr>
      </p:pic>
      <p:pic>
        <p:nvPicPr>
          <p:cNvPr id="22" name="Picture 21">
            <a:extLst>
              <a:ext uri="{FF2B5EF4-FFF2-40B4-BE49-F238E27FC236}">
                <a16:creationId xmlns:a16="http://schemas.microsoft.com/office/drawing/2014/main" xmlns="" id="{7C0DE149-519C-DD4A-8A15-F17E42FF15F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889818" y="3587936"/>
            <a:ext cx="704250" cy="305496"/>
          </a:xfrm>
          <a:prstGeom prst="rect">
            <a:avLst/>
          </a:prstGeom>
        </p:spPr>
      </p:pic>
      <p:pic>
        <p:nvPicPr>
          <p:cNvPr id="23" name="Picture 22">
            <a:extLst>
              <a:ext uri="{FF2B5EF4-FFF2-40B4-BE49-F238E27FC236}">
                <a16:creationId xmlns:a16="http://schemas.microsoft.com/office/drawing/2014/main" xmlns="" id="{69DF287C-853B-A048-883B-C5615A74101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249446" y="5826494"/>
            <a:ext cx="1240158" cy="399373"/>
          </a:xfrm>
          <a:prstGeom prst="rect">
            <a:avLst/>
          </a:prstGeom>
        </p:spPr>
      </p:pic>
      <p:pic>
        <p:nvPicPr>
          <p:cNvPr id="24" name="Picture 23">
            <a:extLst>
              <a:ext uri="{FF2B5EF4-FFF2-40B4-BE49-F238E27FC236}">
                <a16:creationId xmlns:a16="http://schemas.microsoft.com/office/drawing/2014/main" xmlns="" id="{DF745590-E3EE-CE4D-82A4-C730F92E99E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972452" y="3450506"/>
            <a:ext cx="1085118" cy="542263"/>
          </a:xfrm>
          <a:prstGeom prst="rect">
            <a:avLst/>
          </a:prstGeom>
        </p:spPr>
      </p:pic>
      <p:pic>
        <p:nvPicPr>
          <p:cNvPr id="25" name="Picture 24">
            <a:extLst>
              <a:ext uri="{FF2B5EF4-FFF2-40B4-BE49-F238E27FC236}">
                <a16:creationId xmlns:a16="http://schemas.microsoft.com/office/drawing/2014/main" xmlns="" id="{BDEA2966-0F3D-C044-8888-19304A2ECE6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014705" y="5746933"/>
            <a:ext cx="1044222" cy="558495"/>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82314" y="2838241"/>
            <a:ext cx="581050" cy="285545"/>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31100" y="2860499"/>
            <a:ext cx="657346" cy="241027"/>
          </a:xfrm>
          <a:prstGeom prst="rect">
            <a:avLst/>
          </a:prstGeom>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89523" y="5095895"/>
            <a:ext cx="864079" cy="401797"/>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29327" y="5033471"/>
            <a:ext cx="495046" cy="526645"/>
          </a:xfrm>
          <a:prstGeom prst="rect">
            <a:avLst/>
          </a:prstGeom>
        </p:spPr>
      </p:pic>
      <p:pic>
        <p:nvPicPr>
          <p:cNvPr id="30" name="Pictur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13214" y="5832787"/>
            <a:ext cx="1077881" cy="386786"/>
          </a:xfrm>
          <a:prstGeom prst="rect">
            <a:avLst/>
          </a:prstGeom>
        </p:spPr>
      </p:pic>
      <p:pic>
        <p:nvPicPr>
          <p:cNvPr id="31" name="Picture 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79960" y="4353683"/>
            <a:ext cx="1361536" cy="343788"/>
          </a:xfrm>
          <a:prstGeom prst="rect">
            <a:avLst/>
          </a:prstGeom>
        </p:spPr>
      </p:pic>
      <p:pic>
        <p:nvPicPr>
          <p:cNvPr id="32" name="Picture 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66876" y="2823757"/>
            <a:ext cx="854019" cy="325061"/>
          </a:xfrm>
          <a:prstGeom prst="rect">
            <a:avLst/>
          </a:prstGeom>
        </p:spPr>
      </p:pic>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82537" y="5853622"/>
            <a:ext cx="654238" cy="345116"/>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061544" y="1095774"/>
            <a:ext cx="793690" cy="595268"/>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720687" y="1960021"/>
            <a:ext cx="1823267" cy="535293"/>
          </a:xfrm>
          <a:prstGeom prst="rect">
            <a:avLst/>
          </a:prstGeom>
        </p:spPr>
      </p:pic>
      <p:pic>
        <p:nvPicPr>
          <p:cNvPr id="36" name="Pictur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809178" y="2106468"/>
            <a:ext cx="994143" cy="242397"/>
          </a:xfrm>
          <a:prstGeom prst="rect">
            <a:avLst/>
          </a:prstGeom>
        </p:spPr>
      </p:pic>
      <p:pic>
        <p:nvPicPr>
          <p:cNvPr id="37" name="Picture 3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316256" y="5145445"/>
            <a:ext cx="1397542" cy="295233"/>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580502" y="4343136"/>
            <a:ext cx="1450649" cy="320701"/>
          </a:xfrm>
          <a:prstGeom prst="rect">
            <a:avLst/>
          </a:prstGeom>
        </p:spPr>
      </p:pic>
      <p:pic>
        <p:nvPicPr>
          <p:cNvPr id="39" name="Picture 38">
            <a:extLst>
              <a:ext uri="{FF2B5EF4-FFF2-40B4-BE49-F238E27FC236}">
                <a16:creationId xmlns:a16="http://schemas.microsoft.com/office/drawing/2014/main" xmlns="" id="{2DE1B965-5515-194B-A9CF-94BDEE1D2445}"/>
              </a:ext>
            </a:extLst>
          </p:cNvPr>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3306935" y="5746933"/>
            <a:ext cx="1344252" cy="490256"/>
          </a:xfrm>
          <a:prstGeom prst="rect">
            <a:avLst/>
          </a:prstGeom>
        </p:spPr>
      </p:pic>
    </p:spTree>
    <p:extLst>
      <p:ext uri="{BB962C8B-B14F-4D97-AF65-F5344CB8AC3E}">
        <p14:creationId xmlns:p14="http://schemas.microsoft.com/office/powerpoint/2010/main" val="97031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lstStyle/>
          <a:p>
            <a:r>
              <a:rPr lang="en-US" dirty="0"/>
              <a:t>Why partner with META Teletherapy?</a:t>
            </a:r>
          </a:p>
        </p:txBody>
      </p:sp>
      <p:sp>
        <p:nvSpPr>
          <p:cNvPr id="5" name="Content Placeholder 4">
            <a:extLst>
              <a:ext uri="{FF2B5EF4-FFF2-40B4-BE49-F238E27FC236}">
                <a16:creationId xmlns:a16="http://schemas.microsoft.com/office/drawing/2014/main" xmlns="" id="{3056EF67-6C85-EA4E-A8FC-DC9708B904BA}"/>
              </a:ext>
            </a:extLst>
          </p:cNvPr>
          <p:cNvSpPr txBox="1">
            <a:spLocks/>
          </p:cNvSpPr>
          <p:nvPr/>
        </p:nvSpPr>
        <p:spPr>
          <a:xfrm>
            <a:off x="327208" y="1386269"/>
            <a:ext cx="11715935" cy="11408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solidFill>
                  <a:srgbClr val="40919E"/>
                </a:solidFill>
              </a:rPr>
              <a:t>META’s Experience</a:t>
            </a:r>
          </a:p>
          <a:p>
            <a:r>
              <a:rPr lang="en-US" sz="1600" dirty="0"/>
              <a:t>META was created based on </a:t>
            </a:r>
            <a:r>
              <a:rPr lang="en-US" sz="1600" b="1" dirty="0"/>
              <a:t>15 years </a:t>
            </a:r>
            <a:r>
              <a:rPr lang="en-US" sz="1600" dirty="0"/>
              <a:t>of experience working with </a:t>
            </a:r>
            <a:r>
              <a:rPr lang="en-US" sz="1600" b="1" dirty="0"/>
              <a:t>over 1,000 campuses across the US</a:t>
            </a:r>
          </a:p>
          <a:p>
            <a:r>
              <a:rPr lang="en-US" sz="1600" dirty="0"/>
              <a:t>Built for  </a:t>
            </a:r>
            <a:r>
              <a:rPr lang="en-US" sz="1600" b="1" dirty="0"/>
              <a:t>Security, Privacy &amp; Ease of Implementation and Use</a:t>
            </a:r>
          </a:p>
        </p:txBody>
      </p:sp>
      <p:sp>
        <p:nvSpPr>
          <p:cNvPr id="15" name="Content Placeholder 4">
            <a:extLst>
              <a:ext uri="{FF2B5EF4-FFF2-40B4-BE49-F238E27FC236}">
                <a16:creationId xmlns:a16="http://schemas.microsoft.com/office/drawing/2014/main" xmlns="" id="{3056EF67-6C85-EA4E-A8FC-DC9708B904BA}"/>
              </a:ext>
            </a:extLst>
          </p:cNvPr>
          <p:cNvSpPr txBox="1">
            <a:spLocks/>
          </p:cNvSpPr>
          <p:nvPr/>
        </p:nvSpPr>
        <p:spPr>
          <a:xfrm>
            <a:off x="327208" y="4441992"/>
            <a:ext cx="8263899" cy="15739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spc="300" dirty="0">
                <a:solidFill>
                  <a:srgbClr val="40919E"/>
                </a:solidFill>
              </a:rPr>
              <a:t>META’s Reputation</a:t>
            </a:r>
          </a:p>
          <a:p>
            <a:r>
              <a:rPr lang="en-US" sz="1600" dirty="0"/>
              <a:t>META has the endorsement from prestigious non-profit organizations such as the </a:t>
            </a:r>
            <a:r>
              <a:rPr lang="en-US" sz="1600" i="1" dirty="0"/>
              <a:t>Thurgood Marshall College Fund, APIA Scholars, ECMC Foundation, </a:t>
            </a:r>
            <a:r>
              <a:rPr lang="en-US" sz="1600" dirty="0"/>
              <a:t>and </a:t>
            </a:r>
            <a:r>
              <a:rPr lang="en-US" sz="1600" i="1" dirty="0"/>
              <a:t>Kresge Foundation </a:t>
            </a:r>
            <a:r>
              <a:rPr lang="en-US" sz="1600" dirty="0"/>
              <a:t>that are dedicated to expanding mental health access to underserved populations</a:t>
            </a:r>
          </a:p>
          <a:p>
            <a:r>
              <a:rPr lang="en-US" sz="1600" b="1" dirty="0"/>
              <a:t>70 institutions </a:t>
            </a:r>
            <a:r>
              <a:rPr lang="en-US" sz="1600" dirty="0"/>
              <a:t>have partnered with META in the last 18 months</a:t>
            </a:r>
            <a:endParaRPr lang="en-US" sz="1800" dirty="0"/>
          </a:p>
        </p:txBody>
      </p:sp>
      <p:sp>
        <p:nvSpPr>
          <p:cNvPr id="16" name="Content Placeholder 4">
            <a:extLst>
              <a:ext uri="{FF2B5EF4-FFF2-40B4-BE49-F238E27FC236}">
                <a16:creationId xmlns:a16="http://schemas.microsoft.com/office/drawing/2014/main" xmlns="" id="{3056EF67-6C85-EA4E-A8FC-DC9708B904BA}"/>
              </a:ext>
            </a:extLst>
          </p:cNvPr>
          <p:cNvSpPr txBox="1">
            <a:spLocks/>
          </p:cNvSpPr>
          <p:nvPr/>
        </p:nvSpPr>
        <p:spPr>
          <a:xfrm>
            <a:off x="327208" y="2773725"/>
            <a:ext cx="10425851" cy="14216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spc="300" dirty="0">
                <a:solidFill>
                  <a:srgbClr val="40919E"/>
                </a:solidFill>
              </a:rPr>
              <a:t>META’s Provider Network</a:t>
            </a:r>
          </a:p>
          <a:p>
            <a:r>
              <a:rPr lang="en-US" sz="1600" dirty="0"/>
              <a:t>META provides a ratio </a:t>
            </a:r>
            <a:r>
              <a:rPr lang="en-US" sz="1600" b="1" dirty="0"/>
              <a:t>counselor-to-student ratio of 1:250</a:t>
            </a:r>
            <a:r>
              <a:rPr lang="en-US" sz="1600" dirty="0"/>
              <a:t> with counselors in </a:t>
            </a:r>
            <a:r>
              <a:rPr lang="en-US" sz="1600" b="1" dirty="0"/>
              <a:t>all 50 states</a:t>
            </a:r>
          </a:p>
          <a:p>
            <a:r>
              <a:rPr lang="en-US" sz="1600" dirty="0"/>
              <a:t>Diverse; student rating of providers is 4.9/5.0</a:t>
            </a:r>
          </a:p>
          <a:p>
            <a:r>
              <a:rPr lang="en-US" sz="1600" dirty="0"/>
              <a:t>Providers have an average response time </a:t>
            </a:r>
            <a:r>
              <a:rPr lang="en-US" sz="1600" b="1" dirty="0"/>
              <a:t>under 6 hours </a:t>
            </a:r>
            <a:r>
              <a:rPr lang="en-US" sz="1600" dirty="0"/>
              <a:t>(industry average is 1-3 days)</a:t>
            </a:r>
            <a:endParaRPr lang="en-US" sz="1800" dirty="0"/>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54386" y="3676700"/>
            <a:ext cx="3088757" cy="3088757"/>
          </a:xfrm>
          <a:prstGeom prst="rect">
            <a:avLst/>
          </a:prstGeom>
        </p:spPr>
      </p:pic>
      <p:sp>
        <p:nvSpPr>
          <p:cNvPr id="2" name="Footer Placeholder 1"/>
          <p:cNvSpPr>
            <a:spLocks noGrp="1"/>
          </p:cNvSpPr>
          <p:nvPr>
            <p:ph type="ftr" sz="quarter" idx="11"/>
          </p:nvPr>
        </p:nvSpPr>
        <p:spPr/>
        <p:txBody>
          <a:bodyPr/>
          <a:lstStyle/>
          <a:p>
            <a:r>
              <a:rPr lang="en-US"/>
              <a:t>sales@meta.app 	meta.app</a:t>
            </a:r>
            <a:endParaRPr lang="en-US" dirty="0"/>
          </a:p>
        </p:txBody>
      </p:sp>
    </p:spTree>
    <p:extLst>
      <p:ext uri="{BB962C8B-B14F-4D97-AF65-F5344CB8AC3E}">
        <p14:creationId xmlns:p14="http://schemas.microsoft.com/office/powerpoint/2010/main" val="269871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lstStyle/>
          <a:p>
            <a:r>
              <a:rPr lang="en-US" dirty="0"/>
              <a:t>META App is Built for Students Like Yours</a:t>
            </a:r>
          </a:p>
        </p:txBody>
      </p:sp>
      <p:sp>
        <p:nvSpPr>
          <p:cNvPr id="20" name="Content Placeholder 4">
            <a:extLst>
              <a:ext uri="{FF2B5EF4-FFF2-40B4-BE49-F238E27FC236}">
                <a16:creationId xmlns:a16="http://schemas.microsoft.com/office/drawing/2014/main" xmlns="" id="{3056EF67-6C85-EA4E-A8FC-DC9708B904BA}"/>
              </a:ext>
            </a:extLst>
          </p:cNvPr>
          <p:cNvSpPr txBox="1">
            <a:spLocks/>
          </p:cNvSpPr>
          <p:nvPr/>
        </p:nvSpPr>
        <p:spPr>
          <a:xfrm>
            <a:off x="1544138" y="1911163"/>
            <a:ext cx="3670634" cy="903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600" dirty="0">
                <a:solidFill>
                  <a:srgbClr val="40919E"/>
                </a:solidFill>
              </a:rPr>
              <a:t>Access</a:t>
            </a:r>
          </a:p>
          <a:p>
            <a:pPr marL="0" indent="0">
              <a:buNone/>
            </a:pPr>
            <a:r>
              <a:rPr lang="en-US" sz="1800" dirty="0"/>
              <a:t>Register in 2 minutes</a:t>
            </a:r>
            <a:endParaRPr lang="en-US" sz="1800" b="1" dirty="0"/>
          </a:p>
        </p:txBody>
      </p:sp>
      <p:sp>
        <p:nvSpPr>
          <p:cNvPr id="21" name="Content Placeholder 4">
            <a:extLst>
              <a:ext uri="{FF2B5EF4-FFF2-40B4-BE49-F238E27FC236}">
                <a16:creationId xmlns:a16="http://schemas.microsoft.com/office/drawing/2014/main" xmlns="" id="{3056EF67-6C85-EA4E-A8FC-DC9708B904BA}"/>
              </a:ext>
            </a:extLst>
          </p:cNvPr>
          <p:cNvSpPr txBox="1">
            <a:spLocks/>
          </p:cNvSpPr>
          <p:nvPr/>
        </p:nvSpPr>
        <p:spPr>
          <a:xfrm>
            <a:off x="1544137" y="3193720"/>
            <a:ext cx="4684270" cy="903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600" dirty="0">
                <a:solidFill>
                  <a:srgbClr val="40919E"/>
                </a:solidFill>
              </a:rPr>
              <a:t>Choice</a:t>
            </a:r>
          </a:p>
          <a:p>
            <a:pPr marL="0" indent="0">
              <a:buNone/>
            </a:pPr>
            <a:r>
              <a:rPr lang="en-US" sz="1800" dirty="0"/>
              <a:t>Select campus or META counselor</a:t>
            </a:r>
            <a:endParaRPr lang="en-US" sz="1800" b="1" dirty="0"/>
          </a:p>
        </p:txBody>
      </p:sp>
      <p:sp>
        <p:nvSpPr>
          <p:cNvPr id="22" name="Content Placeholder 4">
            <a:extLst>
              <a:ext uri="{FF2B5EF4-FFF2-40B4-BE49-F238E27FC236}">
                <a16:creationId xmlns:a16="http://schemas.microsoft.com/office/drawing/2014/main" xmlns="" id="{3056EF67-6C85-EA4E-A8FC-DC9708B904BA}"/>
              </a:ext>
            </a:extLst>
          </p:cNvPr>
          <p:cNvSpPr txBox="1">
            <a:spLocks/>
          </p:cNvSpPr>
          <p:nvPr/>
        </p:nvSpPr>
        <p:spPr>
          <a:xfrm>
            <a:off x="1544138" y="4389355"/>
            <a:ext cx="4048588" cy="903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600" dirty="0">
                <a:solidFill>
                  <a:srgbClr val="40919E"/>
                </a:solidFill>
              </a:rPr>
              <a:t>Connect</a:t>
            </a:r>
          </a:p>
          <a:p>
            <a:pPr marL="0" indent="0">
              <a:buNone/>
            </a:pPr>
            <a:r>
              <a:rPr lang="en-US" sz="1800" dirty="0"/>
              <a:t>Private chat, video, voice sessions</a:t>
            </a:r>
            <a:endParaRPr lang="en-US" sz="1800" b="1" dirty="0"/>
          </a:p>
        </p:txBody>
      </p:sp>
      <p:grpSp>
        <p:nvGrpSpPr>
          <p:cNvPr id="23" name="Group 22">
            <a:extLst>
              <a:ext uri="{FF2B5EF4-FFF2-40B4-BE49-F238E27FC236}">
                <a16:creationId xmlns:a16="http://schemas.microsoft.com/office/drawing/2014/main" xmlns="" id="{168AC1B0-4562-BD43-BA52-A84AE2DAA99F}"/>
              </a:ext>
            </a:extLst>
          </p:cNvPr>
          <p:cNvGrpSpPr/>
          <p:nvPr/>
        </p:nvGrpSpPr>
        <p:grpSpPr>
          <a:xfrm>
            <a:off x="824187" y="1998085"/>
            <a:ext cx="535377" cy="535377"/>
            <a:chOff x="743693" y="894334"/>
            <a:chExt cx="535377" cy="535377"/>
          </a:xfrm>
        </p:grpSpPr>
        <p:sp>
          <p:nvSpPr>
            <p:cNvPr id="25" name="Teardrop 24">
              <a:extLst>
                <a:ext uri="{FF2B5EF4-FFF2-40B4-BE49-F238E27FC236}">
                  <a16:creationId xmlns:a16="http://schemas.microsoft.com/office/drawing/2014/main" xmlns="" id="{9B89A8CB-B20B-0E4E-8190-4C238F7433E4}"/>
                </a:ext>
              </a:extLst>
            </p:cNvPr>
            <p:cNvSpPr/>
            <p:nvPr/>
          </p:nvSpPr>
          <p:spPr>
            <a:xfrm rot="5400000">
              <a:off x="743693" y="894334"/>
              <a:ext cx="535377" cy="535377"/>
            </a:xfrm>
            <a:prstGeom prst="teardrop">
              <a:avLst/>
            </a:prstGeom>
            <a:solidFill>
              <a:srgbClr val="409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3B419A11-75D8-8F41-9F5E-866FBC990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093" y="1010733"/>
              <a:ext cx="302575" cy="302575"/>
            </a:xfrm>
            <a:prstGeom prst="rect">
              <a:avLst/>
            </a:prstGeom>
          </p:spPr>
        </p:pic>
      </p:grpSp>
      <p:grpSp>
        <p:nvGrpSpPr>
          <p:cNvPr id="2" name="Group 1"/>
          <p:cNvGrpSpPr/>
          <p:nvPr/>
        </p:nvGrpSpPr>
        <p:grpSpPr>
          <a:xfrm>
            <a:off x="824184" y="3193720"/>
            <a:ext cx="535377" cy="535377"/>
            <a:chOff x="901414" y="2798057"/>
            <a:chExt cx="535377" cy="535377"/>
          </a:xfrm>
        </p:grpSpPr>
        <p:sp>
          <p:nvSpPr>
            <p:cNvPr id="36" name="Teardrop 35">
              <a:extLst>
                <a:ext uri="{FF2B5EF4-FFF2-40B4-BE49-F238E27FC236}">
                  <a16:creationId xmlns:a16="http://schemas.microsoft.com/office/drawing/2014/main" xmlns="" id="{981F656D-4151-4E40-BF0F-7EEC2865FD05}"/>
                </a:ext>
              </a:extLst>
            </p:cNvPr>
            <p:cNvSpPr/>
            <p:nvPr/>
          </p:nvSpPr>
          <p:spPr>
            <a:xfrm rot="5400000">
              <a:off x="901414" y="2798057"/>
              <a:ext cx="535377" cy="535377"/>
            </a:xfrm>
            <a:prstGeom prst="teardrop">
              <a:avLst/>
            </a:prstGeom>
            <a:solidFill>
              <a:srgbClr val="409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xmlns="" id="{C3913C85-BBCD-B947-A19E-7807726D4E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538" y="2906637"/>
              <a:ext cx="357128" cy="357128"/>
            </a:xfrm>
            <a:prstGeom prst="rect">
              <a:avLst/>
            </a:prstGeom>
          </p:spPr>
        </p:pic>
      </p:grpSp>
      <p:grpSp>
        <p:nvGrpSpPr>
          <p:cNvPr id="6" name="Group 5"/>
          <p:cNvGrpSpPr/>
          <p:nvPr/>
        </p:nvGrpSpPr>
        <p:grpSpPr>
          <a:xfrm>
            <a:off x="824184" y="4389355"/>
            <a:ext cx="535377" cy="535377"/>
            <a:chOff x="724291" y="5239938"/>
            <a:chExt cx="535377" cy="535377"/>
          </a:xfrm>
        </p:grpSpPr>
        <p:sp>
          <p:nvSpPr>
            <p:cNvPr id="40" name="Teardrop 39">
              <a:extLst>
                <a:ext uri="{FF2B5EF4-FFF2-40B4-BE49-F238E27FC236}">
                  <a16:creationId xmlns:a16="http://schemas.microsoft.com/office/drawing/2014/main" xmlns="" id="{95C52EDB-0A39-B342-B2D2-C24F05AC79DC}"/>
                </a:ext>
              </a:extLst>
            </p:cNvPr>
            <p:cNvSpPr/>
            <p:nvPr/>
          </p:nvSpPr>
          <p:spPr>
            <a:xfrm rot="5400000">
              <a:off x="724291" y="5239938"/>
              <a:ext cx="535377" cy="535377"/>
            </a:xfrm>
            <a:prstGeom prst="teardrop">
              <a:avLst/>
            </a:prstGeom>
            <a:solidFill>
              <a:srgbClr val="409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939" y="5375543"/>
              <a:ext cx="278341" cy="278341"/>
            </a:xfrm>
            <a:prstGeom prst="rect">
              <a:avLst/>
            </a:prstGeom>
          </p:spPr>
        </p:pic>
      </p:grpSp>
      <p:sp>
        <p:nvSpPr>
          <p:cNvPr id="3" name="Footer Placeholder 2"/>
          <p:cNvSpPr>
            <a:spLocks noGrp="1"/>
          </p:cNvSpPr>
          <p:nvPr>
            <p:ph type="ftr" sz="quarter" idx="11"/>
          </p:nvPr>
        </p:nvSpPr>
        <p:spPr/>
        <p:txBody>
          <a:bodyPr/>
          <a:lstStyle/>
          <a:p>
            <a:r>
              <a:rPr lang="en-US"/>
              <a:t>sales@meta.app 	meta.app</a:t>
            </a:r>
            <a:endParaRPr lang="en-US" dirty="0"/>
          </a:p>
        </p:txBody>
      </p:sp>
      <p:sp>
        <p:nvSpPr>
          <p:cNvPr id="27" name="TextBox 26"/>
          <p:cNvSpPr txBox="1"/>
          <p:nvPr/>
        </p:nvSpPr>
        <p:spPr>
          <a:xfrm>
            <a:off x="5777303" y="1422444"/>
            <a:ext cx="2203770" cy="400110"/>
          </a:xfrm>
          <a:prstGeom prst="rect">
            <a:avLst/>
          </a:prstGeom>
          <a:noFill/>
        </p:spPr>
        <p:txBody>
          <a:bodyPr wrap="square" rtlCol="0">
            <a:spAutoFit/>
          </a:bodyPr>
          <a:lstStyle/>
          <a:p>
            <a:pPr algn="ctr"/>
            <a:r>
              <a:rPr lang="en-US" sz="2000" b="1" spc="300" dirty="0">
                <a:solidFill>
                  <a:srgbClr val="77BCC8"/>
                </a:solidFill>
                <a:latin typeface="+mj-lt"/>
                <a:ea typeface="+mj-ea"/>
                <a:cs typeface="+mj-cs"/>
              </a:rPr>
              <a:t>SEARCH</a:t>
            </a:r>
          </a:p>
        </p:txBody>
      </p:sp>
      <p:sp>
        <p:nvSpPr>
          <p:cNvPr id="28" name="TextBox 27"/>
          <p:cNvSpPr txBox="1"/>
          <p:nvPr/>
        </p:nvSpPr>
        <p:spPr>
          <a:xfrm>
            <a:off x="7666710" y="1479606"/>
            <a:ext cx="2203770" cy="400110"/>
          </a:xfrm>
          <a:prstGeom prst="rect">
            <a:avLst/>
          </a:prstGeom>
          <a:noFill/>
        </p:spPr>
        <p:txBody>
          <a:bodyPr wrap="square" rtlCol="0">
            <a:spAutoFit/>
          </a:bodyPr>
          <a:lstStyle/>
          <a:p>
            <a:pPr algn="ctr"/>
            <a:r>
              <a:rPr lang="en-US" sz="2000" b="1" spc="300" dirty="0">
                <a:solidFill>
                  <a:srgbClr val="77BCC8"/>
                </a:solidFill>
                <a:latin typeface="+mj-lt"/>
                <a:ea typeface="+mj-ea"/>
                <a:cs typeface="+mj-cs"/>
              </a:rPr>
              <a:t>SELECT</a:t>
            </a:r>
          </a:p>
        </p:txBody>
      </p:sp>
      <p:sp>
        <p:nvSpPr>
          <p:cNvPr id="29" name="TextBox 28"/>
          <p:cNvSpPr txBox="1"/>
          <p:nvPr/>
        </p:nvSpPr>
        <p:spPr>
          <a:xfrm>
            <a:off x="9536816" y="1479606"/>
            <a:ext cx="2203770" cy="400110"/>
          </a:xfrm>
          <a:prstGeom prst="rect">
            <a:avLst/>
          </a:prstGeom>
          <a:noFill/>
        </p:spPr>
        <p:txBody>
          <a:bodyPr wrap="square" rtlCol="0">
            <a:spAutoFit/>
          </a:bodyPr>
          <a:lstStyle/>
          <a:p>
            <a:pPr algn="ctr"/>
            <a:r>
              <a:rPr lang="en-US" sz="2000" b="1" spc="300" dirty="0">
                <a:solidFill>
                  <a:srgbClr val="77BCC8"/>
                </a:solidFill>
                <a:latin typeface="+mj-lt"/>
                <a:ea typeface="+mj-ea"/>
                <a:cs typeface="+mj-cs"/>
              </a:rPr>
              <a:t>ENGAGE</a:t>
            </a:r>
          </a:p>
        </p:txBody>
      </p:sp>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221" y="1762827"/>
            <a:ext cx="1797924" cy="3547582"/>
          </a:xfrm>
          <a:prstGeom prst="rect">
            <a:avLst/>
          </a:prstGeom>
        </p:spPr>
      </p:pic>
      <p:pic>
        <p:nvPicPr>
          <p:cNvPr id="31" name="Picture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6938" y="1778506"/>
            <a:ext cx="1790979" cy="3531903"/>
          </a:xfrm>
          <a:prstGeom prst="rect">
            <a:avLst/>
          </a:prstGeom>
        </p:spPr>
      </p:pic>
      <p:pic>
        <p:nvPicPr>
          <p:cNvPr id="32" name="Picture 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37044" y="1762827"/>
            <a:ext cx="1803313" cy="3548129"/>
          </a:xfrm>
          <a:prstGeom prst="rect">
            <a:avLst/>
          </a:prstGeom>
        </p:spPr>
      </p:pic>
    </p:spTree>
    <p:extLst>
      <p:ext uri="{BB962C8B-B14F-4D97-AF65-F5344CB8AC3E}">
        <p14:creationId xmlns:p14="http://schemas.microsoft.com/office/powerpoint/2010/main" val="104802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lstStyle/>
          <a:p>
            <a:r>
              <a:rPr lang="en-US" dirty="0"/>
              <a:t>Provider Network Just for Colleges</a:t>
            </a: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5130" y="165091"/>
            <a:ext cx="3390697" cy="6527817"/>
          </a:xfrm>
          <a:prstGeom prst="rect">
            <a:avLst/>
          </a:prstGeom>
        </p:spPr>
      </p:pic>
      <p:sp>
        <p:nvSpPr>
          <p:cNvPr id="27" name="Content Placeholder 4">
            <a:extLst>
              <a:ext uri="{FF2B5EF4-FFF2-40B4-BE49-F238E27FC236}">
                <a16:creationId xmlns:a16="http://schemas.microsoft.com/office/drawing/2014/main" xmlns="" id="{3056EF67-6C85-EA4E-A8FC-DC9708B904BA}"/>
              </a:ext>
            </a:extLst>
          </p:cNvPr>
          <p:cNvSpPr txBox="1">
            <a:spLocks/>
          </p:cNvSpPr>
          <p:nvPr/>
        </p:nvSpPr>
        <p:spPr>
          <a:xfrm>
            <a:off x="433534" y="1251589"/>
            <a:ext cx="8311597" cy="1690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solidFill>
                  <a:srgbClr val="40919E"/>
                </a:solidFill>
              </a:rPr>
              <a:t>500+ licensed professional counselors, family therapists, </a:t>
            </a:r>
            <a:br>
              <a:rPr lang="en-US" sz="1800" b="1" spc="300" dirty="0">
                <a:solidFill>
                  <a:srgbClr val="40919E"/>
                </a:solidFill>
              </a:rPr>
            </a:br>
            <a:r>
              <a:rPr lang="en-US" sz="1800" b="1" spc="300" dirty="0">
                <a:solidFill>
                  <a:srgbClr val="40919E"/>
                </a:solidFill>
              </a:rPr>
              <a:t>social workers and psychologists</a:t>
            </a:r>
          </a:p>
          <a:p>
            <a:r>
              <a:rPr lang="en-US" sz="1600" dirty="0"/>
              <a:t>All providers are personally vetted and pass thorough onboarding process</a:t>
            </a:r>
          </a:p>
          <a:p>
            <a:r>
              <a:rPr lang="en-US" sz="1600" dirty="0"/>
              <a:t>Availability during weekends and evenings; accepting new patients</a:t>
            </a:r>
            <a:endParaRPr lang="en-US" sz="1800" dirty="0"/>
          </a:p>
        </p:txBody>
      </p:sp>
      <p:sp>
        <p:nvSpPr>
          <p:cNvPr id="28" name="Content Placeholder 4">
            <a:extLst>
              <a:ext uri="{FF2B5EF4-FFF2-40B4-BE49-F238E27FC236}">
                <a16:creationId xmlns:a16="http://schemas.microsoft.com/office/drawing/2014/main" xmlns="" id="{3056EF67-6C85-EA4E-A8FC-DC9708B904BA}"/>
              </a:ext>
            </a:extLst>
          </p:cNvPr>
          <p:cNvSpPr txBox="1">
            <a:spLocks/>
          </p:cNvSpPr>
          <p:nvPr/>
        </p:nvSpPr>
        <p:spPr>
          <a:xfrm>
            <a:off x="433533" y="3026407"/>
            <a:ext cx="8311597" cy="1690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solidFill>
                  <a:srgbClr val="40919E"/>
                </a:solidFill>
              </a:rPr>
              <a:t>Responsive and Committed </a:t>
            </a:r>
          </a:p>
          <a:p>
            <a:r>
              <a:rPr lang="en-US" sz="1600" dirty="0"/>
              <a:t>Logged 60,000 hours of online availability in 2 years</a:t>
            </a:r>
          </a:p>
          <a:p>
            <a:r>
              <a:rPr lang="en-US" sz="1600" dirty="0"/>
              <a:t>Most respond with the hour; average response time &lt;6 hours</a:t>
            </a:r>
          </a:p>
          <a:p>
            <a:r>
              <a:rPr lang="en-US" sz="1600" dirty="0"/>
              <a:t>Average provider rating by students is 4.9/5.0</a:t>
            </a:r>
            <a:endParaRPr lang="en-US" sz="1800" dirty="0"/>
          </a:p>
        </p:txBody>
      </p:sp>
      <p:sp>
        <p:nvSpPr>
          <p:cNvPr id="29" name="Content Placeholder 4">
            <a:extLst>
              <a:ext uri="{FF2B5EF4-FFF2-40B4-BE49-F238E27FC236}">
                <a16:creationId xmlns:a16="http://schemas.microsoft.com/office/drawing/2014/main" xmlns="" id="{3056EF67-6C85-EA4E-A8FC-DC9708B904BA}"/>
              </a:ext>
            </a:extLst>
          </p:cNvPr>
          <p:cNvSpPr txBox="1">
            <a:spLocks/>
          </p:cNvSpPr>
          <p:nvPr/>
        </p:nvSpPr>
        <p:spPr>
          <a:xfrm>
            <a:off x="433533" y="5067735"/>
            <a:ext cx="7640123" cy="10707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solidFill>
                  <a:srgbClr val="40919E"/>
                </a:solidFill>
              </a:rPr>
              <a:t>Provider options suit student needs</a:t>
            </a:r>
          </a:p>
          <a:p>
            <a:r>
              <a:rPr lang="en-US" sz="1600" dirty="0"/>
              <a:t>Multiple ethnicities, faiths, and languages represented including Black, Native American, Asian and Latino</a:t>
            </a:r>
            <a:endParaRPr lang="en-US" sz="1800" dirty="0"/>
          </a:p>
        </p:txBody>
      </p:sp>
      <p:sp>
        <p:nvSpPr>
          <p:cNvPr id="2" name="Footer Placeholder 1"/>
          <p:cNvSpPr>
            <a:spLocks noGrp="1"/>
          </p:cNvSpPr>
          <p:nvPr>
            <p:ph type="ftr" sz="quarter" idx="11"/>
          </p:nvPr>
        </p:nvSpPr>
        <p:spPr/>
        <p:txBody>
          <a:bodyPr/>
          <a:lstStyle/>
          <a:p>
            <a:r>
              <a:rPr lang="en-US"/>
              <a:t>sales@meta.app 	meta.app</a:t>
            </a:r>
            <a:endParaRPr lang="en-US" dirty="0"/>
          </a:p>
        </p:txBody>
      </p:sp>
    </p:spTree>
    <p:extLst>
      <p:ext uri="{BB962C8B-B14F-4D97-AF65-F5344CB8AC3E}">
        <p14:creationId xmlns:p14="http://schemas.microsoft.com/office/powerpoint/2010/main" val="269897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lstStyle/>
          <a:p>
            <a:r>
              <a:rPr lang="en-US" dirty="0"/>
              <a:t>Success Through Student Engagement</a:t>
            </a:r>
          </a:p>
        </p:txBody>
      </p:sp>
      <p:sp>
        <p:nvSpPr>
          <p:cNvPr id="27" name="Content Placeholder 4">
            <a:extLst>
              <a:ext uri="{FF2B5EF4-FFF2-40B4-BE49-F238E27FC236}">
                <a16:creationId xmlns:a16="http://schemas.microsoft.com/office/drawing/2014/main" xmlns="" id="{3056EF67-6C85-EA4E-A8FC-DC9708B904BA}"/>
              </a:ext>
            </a:extLst>
          </p:cNvPr>
          <p:cNvSpPr txBox="1">
            <a:spLocks/>
          </p:cNvSpPr>
          <p:nvPr/>
        </p:nvSpPr>
        <p:spPr>
          <a:xfrm>
            <a:off x="433533" y="1176672"/>
            <a:ext cx="5662467" cy="17275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solidFill>
                  <a:srgbClr val="40919E"/>
                </a:solidFill>
              </a:rPr>
              <a:t>Marketing Support</a:t>
            </a:r>
          </a:p>
          <a:p>
            <a:r>
              <a:rPr lang="en-US" sz="1600" dirty="0"/>
              <a:t>Physical &amp; digital collateral</a:t>
            </a:r>
          </a:p>
          <a:p>
            <a:r>
              <a:rPr lang="en-US" sz="1600" dirty="0"/>
              <a:t>In-app articles and notifications</a:t>
            </a:r>
          </a:p>
          <a:p>
            <a:r>
              <a:rPr lang="en-US" sz="1600" dirty="0"/>
              <a:t>Student organization support (campus radio ads, support groups, etc.)</a:t>
            </a:r>
          </a:p>
          <a:p>
            <a:pPr marL="0" indent="0">
              <a:buFont typeface="Arial" panose="020B0604020202020204" pitchFamily="34" charset="0"/>
              <a:buNone/>
            </a:pPr>
            <a:endParaRPr lang="en-US" sz="1800" b="1" spc="300" dirty="0">
              <a:solidFill>
                <a:srgbClr val="40919E"/>
              </a:solidFill>
            </a:endParaRPr>
          </a:p>
        </p:txBody>
      </p:sp>
      <p:sp>
        <p:nvSpPr>
          <p:cNvPr id="7" name="Content Placeholder 4">
            <a:extLst>
              <a:ext uri="{FF2B5EF4-FFF2-40B4-BE49-F238E27FC236}">
                <a16:creationId xmlns:a16="http://schemas.microsoft.com/office/drawing/2014/main" xmlns="" id="{3056EF67-6C85-EA4E-A8FC-DC9708B904BA}"/>
              </a:ext>
            </a:extLst>
          </p:cNvPr>
          <p:cNvSpPr txBox="1">
            <a:spLocks/>
          </p:cNvSpPr>
          <p:nvPr/>
        </p:nvSpPr>
        <p:spPr>
          <a:xfrm>
            <a:off x="6405489" y="1176673"/>
            <a:ext cx="5524241" cy="17275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spc="300" dirty="0">
                <a:solidFill>
                  <a:srgbClr val="40919E"/>
                </a:solidFill>
              </a:rPr>
              <a:t>Monthly Reports</a:t>
            </a:r>
          </a:p>
          <a:p>
            <a:r>
              <a:rPr lang="en-US" sz="1600" dirty="0"/>
              <a:t>De-identified and Aggregated, per HIPAA</a:t>
            </a:r>
          </a:p>
          <a:p>
            <a:r>
              <a:rPr lang="en-US" sz="1600" dirty="0"/>
              <a:t>Total Registrations &amp; Counseling Sessions</a:t>
            </a:r>
          </a:p>
          <a:p>
            <a:r>
              <a:rPr lang="en-US" sz="1600" dirty="0"/>
              <a:t>Search &amp; Chat Activity</a:t>
            </a:r>
          </a:p>
          <a:p>
            <a:r>
              <a:rPr lang="en-US" sz="1600" dirty="0"/>
              <a:t>School-paid sessions for students in-need</a:t>
            </a:r>
          </a:p>
        </p:txBody>
      </p:sp>
      <p:pic>
        <p:nvPicPr>
          <p:cNvPr id="8" name="Picture 7">
            <a:extLst>
              <a:ext uri="{FF2B5EF4-FFF2-40B4-BE49-F238E27FC236}">
                <a16:creationId xmlns:a16="http://schemas.microsoft.com/office/drawing/2014/main" xmlns="" id="{0CF5B521-1698-5C49-B532-81AB88F81F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4175" y="3123439"/>
            <a:ext cx="4336209" cy="295250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xmlns="" id="{2C7C87CA-D0E7-8844-9D3B-73922F66C7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9888" y="4549494"/>
            <a:ext cx="1407980" cy="1644369"/>
          </a:xfrm>
          <a:prstGeom prst="rect">
            <a:avLst/>
          </a:prstGeom>
        </p:spPr>
      </p:pic>
      <p:pic>
        <p:nvPicPr>
          <p:cNvPr id="10" name="Picture 9">
            <a:extLst>
              <a:ext uri="{FF2B5EF4-FFF2-40B4-BE49-F238E27FC236}">
                <a16:creationId xmlns:a16="http://schemas.microsoft.com/office/drawing/2014/main" xmlns="" id="{60C8E4F6-822A-1C42-96CA-D0FD1D3B4A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004" y="3095847"/>
            <a:ext cx="1562434" cy="1837899"/>
          </a:xfrm>
          <a:prstGeom prst="rect">
            <a:avLst/>
          </a:prstGeom>
        </p:spPr>
      </p:pic>
      <p:pic>
        <p:nvPicPr>
          <p:cNvPr id="11" name="Picture 10">
            <a:extLst>
              <a:ext uri="{FF2B5EF4-FFF2-40B4-BE49-F238E27FC236}">
                <a16:creationId xmlns:a16="http://schemas.microsoft.com/office/drawing/2014/main" xmlns="" id="{5FE978B6-98F8-9B46-886C-254DC1D75B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1010" y="3454669"/>
            <a:ext cx="877757" cy="894801"/>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2656" y="4233115"/>
            <a:ext cx="1975078" cy="1646875"/>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xmlns="" id="{65F88C61-A524-1A42-831E-A9A6596C73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72857" y="3050632"/>
            <a:ext cx="2045616" cy="2997724"/>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xmlns="" id="{746C9D72-9145-4F46-9A79-132D15B472D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70948" y="3050631"/>
            <a:ext cx="1509728" cy="2576375"/>
          </a:xfrm>
          <a:prstGeom prst="rect">
            <a:avLst/>
          </a:prstGeom>
          <a:effectLst>
            <a:outerShdw blurRad="63500" sx="102000" sy="102000" algn="ctr" rotWithShape="0">
              <a:prstClr val="black">
                <a:alpha val="40000"/>
              </a:prstClr>
            </a:outerShdw>
          </a:effectLst>
        </p:spPr>
      </p:pic>
      <p:sp>
        <p:nvSpPr>
          <p:cNvPr id="2" name="Footer Placeholder 1"/>
          <p:cNvSpPr>
            <a:spLocks noGrp="1"/>
          </p:cNvSpPr>
          <p:nvPr>
            <p:ph type="ftr" sz="quarter" idx="11"/>
          </p:nvPr>
        </p:nvSpPr>
        <p:spPr/>
        <p:txBody>
          <a:bodyPr/>
          <a:lstStyle/>
          <a:p>
            <a:r>
              <a:rPr lang="en-US"/>
              <a:t>sales@meta.app 	meta.app</a:t>
            </a:r>
            <a:endParaRPr lang="en-US" dirty="0"/>
          </a:p>
        </p:txBody>
      </p:sp>
    </p:spTree>
    <p:extLst>
      <p:ext uri="{BB962C8B-B14F-4D97-AF65-F5344CB8AC3E}">
        <p14:creationId xmlns:p14="http://schemas.microsoft.com/office/powerpoint/2010/main" val="350188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534" y="368775"/>
            <a:ext cx="10515600" cy="647833"/>
          </a:xfrm>
        </p:spPr>
        <p:txBody>
          <a:bodyPr>
            <a:normAutofit fontScale="90000"/>
          </a:bodyPr>
          <a:lstStyle/>
          <a:p>
            <a:r>
              <a:rPr lang="en-US" dirty="0"/>
              <a:t>Built for  Security, Privacy &amp; Ease of Implementation</a:t>
            </a:r>
          </a:p>
        </p:txBody>
      </p:sp>
      <p:sp>
        <p:nvSpPr>
          <p:cNvPr id="27" name="Content Placeholder 4">
            <a:extLst>
              <a:ext uri="{FF2B5EF4-FFF2-40B4-BE49-F238E27FC236}">
                <a16:creationId xmlns:a16="http://schemas.microsoft.com/office/drawing/2014/main" xmlns="" id="{3056EF67-6C85-EA4E-A8FC-DC9708B904BA}"/>
              </a:ext>
            </a:extLst>
          </p:cNvPr>
          <p:cNvSpPr txBox="1">
            <a:spLocks/>
          </p:cNvSpPr>
          <p:nvPr/>
        </p:nvSpPr>
        <p:spPr>
          <a:xfrm>
            <a:off x="433535" y="1251589"/>
            <a:ext cx="5442726" cy="49861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spc="300" dirty="0">
                <a:solidFill>
                  <a:srgbClr val="40919E"/>
                </a:solidFill>
              </a:rPr>
              <a:t>HIPAA-compliant, Cloud Based</a:t>
            </a:r>
          </a:p>
          <a:p>
            <a:pPr>
              <a:spcBef>
                <a:spcPts val="1800"/>
              </a:spcBef>
            </a:pPr>
            <a:r>
              <a:rPr lang="en-US" sz="1600" dirty="0"/>
              <a:t>Student-provider interactions are </a:t>
            </a:r>
            <a:r>
              <a:rPr lang="en-US" sz="1600" b="1" dirty="0"/>
              <a:t>end-to-end encrypted</a:t>
            </a:r>
          </a:p>
          <a:p>
            <a:pPr>
              <a:spcBef>
                <a:spcPts val="1800"/>
              </a:spcBef>
            </a:pPr>
            <a:r>
              <a:rPr lang="en-US" sz="1600" dirty="0"/>
              <a:t>App is secured with </a:t>
            </a:r>
            <a:r>
              <a:rPr lang="en-US" sz="1600" b="1" dirty="0"/>
              <a:t>PIN/Biometrics</a:t>
            </a:r>
          </a:p>
          <a:p>
            <a:pPr>
              <a:spcBef>
                <a:spcPts val="1800"/>
              </a:spcBef>
            </a:pPr>
            <a:r>
              <a:rPr lang="en-US" sz="1600" dirty="0"/>
              <a:t>PII/PHI is shared </a:t>
            </a:r>
            <a:r>
              <a:rPr lang="en-US" sz="1600" b="1" dirty="0"/>
              <a:t>only with provider selected by student</a:t>
            </a:r>
          </a:p>
          <a:p>
            <a:pPr>
              <a:spcBef>
                <a:spcPts val="1800"/>
              </a:spcBef>
            </a:pPr>
            <a:r>
              <a:rPr lang="en-US" sz="1600" dirty="0"/>
              <a:t>Credit/debit card </a:t>
            </a:r>
            <a:r>
              <a:rPr lang="en-US" sz="1600" b="1" dirty="0"/>
              <a:t>transactions are secured </a:t>
            </a:r>
            <a:r>
              <a:rPr lang="en-US" sz="1600" dirty="0"/>
              <a:t>on PCI-DSS compliant systems</a:t>
            </a:r>
          </a:p>
          <a:p>
            <a:pPr>
              <a:spcBef>
                <a:spcPts val="1800"/>
              </a:spcBef>
            </a:pPr>
            <a:r>
              <a:rPr lang="en-US" sz="1600" dirty="0"/>
              <a:t>Only de-identified aggregated data, allowable legal parameters for PHI</a:t>
            </a:r>
            <a:endParaRPr lang="en-US" sz="1600" b="1" spc="300" dirty="0">
              <a:solidFill>
                <a:srgbClr val="40919E"/>
              </a:solidFill>
            </a:endParaRPr>
          </a:p>
          <a:p>
            <a:pPr marL="0" indent="0">
              <a:spcBef>
                <a:spcPts val="1800"/>
              </a:spcBef>
              <a:buNone/>
            </a:pPr>
            <a:endParaRPr lang="en-US" sz="1600" b="1" spc="300" dirty="0">
              <a:solidFill>
                <a:srgbClr val="40919E"/>
              </a:solidFill>
            </a:endParaRPr>
          </a:p>
          <a:p>
            <a:pPr marL="0" indent="0">
              <a:spcBef>
                <a:spcPts val="1800"/>
              </a:spcBef>
              <a:buNone/>
            </a:pPr>
            <a:r>
              <a:rPr lang="en-US" sz="1600" b="1" spc="300" dirty="0">
                <a:solidFill>
                  <a:srgbClr val="40919E"/>
                </a:solidFill>
              </a:rPr>
              <a:t>Simple IT Integration &amp; Implementation</a:t>
            </a:r>
          </a:p>
          <a:p>
            <a:pPr>
              <a:spcBef>
                <a:spcPts val="1800"/>
              </a:spcBef>
            </a:pPr>
            <a:r>
              <a:rPr lang="en-US" sz="1600" dirty="0"/>
              <a:t>Implementation in as little as </a:t>
            </a:r>
            <a:r>
              <a:rPr lang="en-US" sz="1600" b="1" dirty="0"/>
              <a:t>3 to 5 days</a:t>
            </a:r>
          </a:p>
          <a:p>
            <a:pPr>
              <a:spcBef>
                <a:spcPts val="1800"/>
              </a:spcBef>
            </a:pPr>
            <a:r>
              <a:rPr lang="en-US" sz="1600" dirty="0"/>
              <a:t>Just need a </a:t>
            </a:r>
            <a:r>
              <a:rPr lang="en-US" sz="1600" b="1" dirty="0"/>
              <a:t>list of Eligible Students and Staff</a:t>
            </a:r>
          </a:p>
          <a:p>
            <a:pPr>
              <a:spcBef>
                <a:spcPts val="1800"/>
              </a:spcBef>
            </a:pPr>
            <a:endParaRPr lang="en-US" sz="1600" dirty="0"/>
          </a:p>
          <a:p>
            <a:endParaRPr lang="en-US" sz="18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7007" y="1322473"/>
            <a:ext cx="5849003" cy="4596318"/>
          </a:xfrm>
          <a:prstGeom prst="rect">
            <a:avLst/>
          </a:prstGeom>
        </p:spPr>
      </p:pic>
      <p:sp>
        <p:nvSpPr>
          <p:cNvPr id="2" name="Footer Placeholder 1"/>
          <p:cNvSpPr>
            <a:spLocks noGrp="1"/>
          </p:cNvSpPr>
          <p:nvPr>
            <p:ph type="ftr" sz="quarter" idx="11"/>
          </p:nvPr>
        </p:nvSpPr>
        <p:spPr/>
        <p:txBody>
          <a:bodyPr/>
          <a:lstStyle/>
          <a:p>
            <a:r>
              <a:rPr lang="en-US"/>
              <a:t>sales@meta.app 	meta.app</a:t>
            </a:r>
            <a:endParaRPr lang="en-US" dirty="0"/>
          </a:p>
        </p:txBody>
      </p:sp>
    </p:spTree>
    <p:extLst>
      <p:ext uri="{BB962C8B-B14F-4D97-AF65-F5344CB8AC3E}">
        <p14:creationId xmlns:p14="http://schemas.microsoft.com/office/powerpoint/2010/main" val="3553069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1211</Words>
  <Application>Microsoft Office PowerPoint</Application>
  <PresentationFormat>Widescreen</PresentationFormat>
  <Paragraphs>162</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Montserrat</vt:lpstr>
      <vt:lpstr>Tw Cen MT</vt:lpstr>
      <vt:lpstr>Office Theme</vt:lpstr>
      <vt:lpstr>META Teletherapy </vt:lpstr>
      <vt:lpstr>COVID has Detrimentally Impacted the College Experience</vt:lpstr>
      <vt:lpstr>The Nation’s Only College Mental Health Marketplace! </vt:lpstr>
      <vt:lpstr>META is the Only Marketplace Solution Engaged with HBCU/PBIs</vt:lpstr>
      <vt:lpstr>Why partner with META Teletherapy?</vt:lpstr>
      <vt:lpstr>META App is Built for Students Like Yours</vt:lpstr>
      <vt:lpstr>Provider Network Just for Colleges</vt:lpstr>
      <vt:lpstr>Success Through Student Engagement</vt:lpstr>
      <vt:lpstr>Built for  Security, Privacy &amp; Ease of Implementation</vt:lpstr>
      <vt:lpstr>Credibility, Trust: 160 Campuses &amp;  Prestigious Organizations</vt:lpstr>
      <vt:lpstr>META is Your Ideal Mental Health Partner</vt:lpstr>
      <vt:lpstr>META is the Right Solution at the Right Time</vt:lpstr>
      <vt:lpstr>Services and Costs</vt:lpstr>
      <vt:lpstr>Questions and 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 Teletherapy</dc:title>
  <dc:creator>Jarett Reinwald</dc:creator>
  <cp:lastModifiedBy>Jarett Reinwald</cp:lastModifiedBy>
  <cp:revision>94</cp:revision>
  <dcterms:created xsi:type="dcterms:W3CDTF">2021-07-21T19:16:39Z</dcterms:created>
  <dcterms:modified xsi:type="dcterms:W3CDTF">2021-08-20T14:38:27Z</dcterms:modified>
</cp:coreProperties>
</file>