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259" r:id="rId4"/>
    <p:sldId id="275" r:id="rId5"/>
    <p:sldId id="282" r:id="rId6"/>
    <p:sldId id="348" r:id="rId7"/>
    <p:sldId id="351" r:id="rId8"/>
    <p:sldId id="261" r:id="rId9"/>
    <p:sldId id="270" r:id="rId10"/>
    <p:sldId id="281" r:id="rId11"/>
    <p:sldId id="269" r:id="rId12"/>
    <p:sldId id="271" r:id="rId13"/>
    <p:sldId id="266" r:id="rId14"/>
    <p:sldId id="268" r:id="rId15"/>
    <p:sldId id="277" r:id="rId16"/>
    <p:sldId id="274" r:id="rId17"/>
    <p:sldId id="278" r:id="rId18"/>
    <p:sldId id="279" r:id="rId19"/>
    <p:sldId id="280" r:id="rId20"/>
    <p:sldId id="258" r:id="rId21"/>
    <p:sldId id="267" r:id="rId22"/>
    <p:sldId id="273"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19E"/>
    <a:srgbClr val="B21E28"/>
    <a:srgbClr val="77B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9" autoAdjust="0"/>
    <p:restoredTop sz="94892" autoAdjust="0"/>
  </p:normalViewPr>
  <p:slideViewPr>
    <p:cSldViewPr snapToGrid="0">
      <p:cViewPr varScale="1">
        <p:scale>
          <a:sx n="98" d="100"/>
          <a:sy n="98" d="100"/>
        </p:scale>
        <p:origin x="208" y="352"/>
      </p:cViewPr>
      <p:guideLst>
        <p:guide orient="horz" pos="2160"/>
        <p:guide pos="3840"/>
      </p:guideLst>
    </p:cSldViewPr>
  </p:slideViewPr>
  <p:notesTextViewPr>
    <p:cViewPr>
      <p:scale>
        <a:sx n="1" d="1"/>
        <a:sy n="1" d="1"/>
      </p:scale>
      <p:origin x="0" y="0"/>
    </p:cViewPr>
  </p:notesTextViewPr>
  <p:notesViewPr>
    <p:cSldViewPr snapToGrid="0">
      <p:cViewPr varScale="1">
        <p:scale>
          <a:sx n="55" d="100"/>
          <a:sy n="55" d="100"/>
        </p:scale>
        <p:origin x="2252"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ikanth Santhanam" userId="077c6cc7-7f93-4b5e-9ba1-bc579fdcd0c3" providerId="ADAL" clId="{E75DB3A3-2618-EF43-9AA9-F3BA01AFFC05}"/>
    <pc:docChg chg="sldOrd">
      <pc:chgData name="Srikanth Santhanam" userId="077c6cc7-7f93-4b5e-9ba1-bc579fdcd0c3" providerId="ADAL" clId="{E75DB3A3-2618-EF43-9AA9-F3BA01AFFC05}" dt="2021-08-21T17:47:16.227" v="1" actId="20578"/>
      <pc:docMkLst>
        <pc:docMk/>
      </pc:docMkLst>
      <pc:sldChg chg="ord">
        <pc:chgData name="Srikanth Santhanam" userId="077c6cc7-7f93-4b5e-9ba1-bc579fdcd0c3" providerId="ADAL" clId="{E75DB3A3-2618-EF43-9AA9-F3BA01AFFC05}" dt="2021-08-21T17:46:02.214" v="0" actId="20578"/>
        <pc:sldMkLst>
          <pc:docMk/>
          <pc:sldMk cId="2698977266" sldId="260"/>
        </pc:sldMkLst>
      </pc:sldChg>
      <pc:sldChg chg="ord">
        <pc:chgData name="Srikanth Santhanam" userId="077c6cc7-7f93-4b5e-9ba1-bc579fdcd0c3" providerId="ADAL" clId="{E75DB3A3-2618-EF43-9AA9-F3BA01AFFC05}" dt="2021-08-21T17:47:16.227" v="1" actId="20578"/>
        <pc:sldMkLst>
          <pc:docMk/>
          <pc:sldMk cId="3839890323" sldId="266"/>
        </pc:sldMkLst>
      </pc:sldChg>
    </pc:docChg>
  </pc:docChgLst>
  <pc:docChgLst>
    <pc:chgData name="Srikanth Santhanam" userId="077c6cc7-7f93-4b5e-9ba1-bc579fdcd0c3" providerId="ADAL" clId="{E1B9752A-3F06-EB4F-BF08-26D1CF3D7BCD}"/>
    <pc:docChg chg="modSld">
      <pc:chgData name="Srikanth Santhanam" userId="077c6cc7-7f93-4b5e-9ba1-bc579fdcd0c3" providerId="ADAL" clId="{E1B9752A-3F06-EB4F-BF08-26D1CF3D7BCD}" dt="2021-08-23T19:14:08.186" v="46" actId="20577"/>
      <pc:docMkLst>
        <pc:docMk/>
      </pc:docMkLst>
      <pc:sldChg chg="modSp mod">
        <pc:chgData name="Srikanth Santhanam" userId="077c6cc7-7f93-4b5e-9ba1-bc579fdcd0c3" providerId="ADAL" clId="{E1B9752A-3F06-EB4F-BF08-26D1CF3D7BCD}" dt="2021-08-23T19:14:08.186" v="46" actId="20577"/>
        <pc:sldMkLst>
          <pc:docMk/>
          <pc:sldMk cId="2408456926" sldId="281"/>
        </pc:sldMkLst>
        <pc:spChg chg="mod">
          <ac:chgData name="Srikanth Santhanam" userId="077c6cc7-7f93-4b5e-9ba1-bc579fdcd0c3" providerId="ADAL" clId="{E1B9752A-3F06-EB4F-BF08-26D1CF3D7BCD}" dt="2021-08-23T19:14:08.186" v="46" actId="20577"/>
          <ac:spMkLst>
            <pc:docMk/>
            <pc:sldMk cId="2408456926" sldId="281"/>
            <ac:spMk id="8" creationId="{7944AEBD-B042-6B4E-8D22-394518133C08}"/>
          </ac:spMkLst>
        </pc:spChg>
      </pc:sldChg>
    </pc:docChg>
  </pc:docChgLst>
  <pc:docChgLst>
    <pc:chgData name="Srikanth Santhanam" userId="077c6cc7-7f93-4b5e-9ba1-bc579fdcd0c3" providerId="ADAL" clId="{98EAB027-915D-9B43-B4C0-898F8BA1A400}"/>
    <pc:docChg chg="modSld">
      <pc:chgData name="Srikanth Santhanam" userId="077c6cc7-7f93-4b5e-9ba1-bc579fdcd0c3" providerId="ADAL" clId="{98EAB027-915D-9B43-B4C0-898F8BA1A400}" dt="2021-08-23T13:54:12.643" v="83" actId="20577"/>
      <pc:docMkLst>
        <pc:docMk/>
      </pc:docMkLst>
      <pc:sldChg chg="modSp mod">
        <pc:chgData name="Srikanth Santhanam" userId="077c6cc7-7f93-4b5e-9ba1-bc579fdcd0c3" providerId="ADAL" clId="{98EAB027-915D-9B43-B4C0-898F8BA1A400}" dt="2021-08-23T13:54:12.643" v="83" actId="20577"/>
        <pc:sldMkLst>
          <pc:docMk/>
          <pc:sldMk cId="2408456926" sldId="281"/>
        </pc:sldMkLst>
        <pc:spChg chg="mod">
          <ac:chgData name="Srikanth Santhanam" userId="077c6cc7-7f93-4b5e-9ba1-bc579fdcd0c3" providerId="ADAL" clId="{98EAB027-915D-9B43-B4C0-898F8BA1A400}" dt="2021-08-23T13:54:12.643" v="83" actId="20577"/>
          <ac:spMkLst>
            <pc:docMk/>
            <pc:sldMk cId="2408456926" sldId="281"/>
            <ac:spMk id="8" creationId="{7944AEBD-B042-6B4E-8D22-394518133C0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Session Start Times </a:t>
            </a:r>
            <a:br>
              <a:rPr lang="en-US" dirty="0"/>
            </a:br>
            <a:r>
              <a:rPr lang="en-US" b="0" i="1" dirty="0"/>
              <a:t>(local student time)</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Session Start Times (local student time)</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72B-2540-B366-41A5009CB87A}"/>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72B-2540-B366-41A5009CB87A}"/>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72B-2540-B366-41A5009CB87A}"/>
              </c:ext>
            </c:extLst>
          </c:dPt>
          <c:dLbls>
            <c:dLbl>
              <c:idx val="0"/>
              <c:layout>
                <c:manualLayout>
                  <c:x val="0.13256727101020435"/>
                  <c:y val="4.048944405123987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72B-2540-B366-41A5009CB87A}"/>
                </c:ext>
              </c:extLst>
            </c:dLbl>
            <c:dLbl>
              <c:idx val="1"/>
              <c:layout>
                <c:manualLayout>
                  <c:x val="0.15667041119387787"/>
                  <c:y val="-7.085652708966977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72B-2540-B366-41A5009CB87A}"/>
                </c:ext>
              </c:extLst>
            </c:dLbl>
            <c:dLbl>
              <c:idx val="2"/>
              <c:layout>
                <c:manualLayout>
                  <c:x val="-9.6412560734694105E-2"/>
                  <c:y val="0"/>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72B-2540-B366-41A5009CB87A}"/>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Midnight - 9am</c:v>
                </c:pt>
                <c:pt idx="1">
                  <c:v>9am - 5pm</c:v>
                </c:pt>
                <c:pt idx="2">
                  <c:v>5pm - Midnight</c:v>
                </c:pt>
              </c:strCache>
            </c:strRef>
          </c:cat>
          <c:val>
            <c:numRef>
              <c:f>Sheet1!$B$2:$B$4</c:f>
              <c:numCache>
                <c:formatCode>General</c:formatCode>
                <c:ptCount val="3"/>
                <c:pt idx="0">
                  <c:v>346</c:v>
                </c:pt>
                <c:pt idx="1">
                  <c:v>2175</c:v>
                </c:pt>
                <c:pt idx="2">
                  <c:v>675</c:v>
                </c:pt>
              </c:numCache>
            </c:numRef>
          </c:val>
          <c:extLst>
            <c:ext xmlns:c16="http://schemas.microsoft.com/office/drawing/2014/chart" uri="{C3380CC4-5D6E-409C-BE32-E72D297353CC}">
              <c16:uniqueId val="{00000006-C72B-2540-B366-41A5009CB87A}"/>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Session Days</a:t>
            </a:r>
            <a:endParaRPr lang="en-US" b="0" i="1" dirty="0"/>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SESSION DAYS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DBE-824E-8FE4-AC6BB779027F}"/>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DBE-824E-8FE4-AC6BB779027F}"/>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DBE-824E-8FE4-AC6BB779027F}"/>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DBE-824E-8FE4-AC6BB779027F}"/>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DBE-824E-8FE4-AC6BB779027F}"/>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1DBE-824E-8FE4-AC6BB779027F}"/>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1DBE-824E-8FE4-AC6BB779027F}"/>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1DBE-824E-8FE4-AC6BB779027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1DBE-824E-8FE4-AC6BB779027F}"/>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1DBE-824E-8FE4-AC6BB779027F}"/>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1DBE-824E-8FE4-AC6BB779027F}"/>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1DBE-824E-8FE4-AC6BB779027F}"/>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Saturday - Sunday</c:v>
                </c:pt>
                <c:pt idx="1">
                  <c:v>Monday</c:v>
                </c:pt>
                <c:pt idx="2">
                  <c:v>Tuesday</c:v>
                </c:pt>
                <c:pt idx="3">
                  <c:v>Wednesday</c:v>
                </c:pt>
                <c:pt idx="4">
                  <c:v>Thursday</c:v>
                </c:pt>
                <c:pt idx="5">
                  <c:v>Friday</c:v>
                </c:pt>
              </c:strCache>
            </c:strRef>
          </c:cat>
          <c:val>
            <c:numRef>
              <c:f>Sheet1!$B$2:$B$7</c:f>
              <c:numCache>
                <c:formatCode>0%</c:formatCode>
                <c:ptCount val="6"/>
                <c:pt idx="0">
                  <c:v>0.06</c:v>
                </c:pt>
                <c:pt idx="1">
                  <c:v>0.12</c:v>
                </c:pt>
                <c:pt idx="2">
                  <c:v>0.2</c:v>
                </c:pt>
                <c:pt idx="3">
                  <c:v>0.24</c:v>
                </c:pt>
                <c:pt idx="4">
                  <c:v>0.22</c:v>
                </c:pt>
                <c:pt idx="5">
                  <c:v>0.15</c:v>
                </c:pt>
              </c:numCache>
            </c:numRef>
          </c:val>
          <c:extLst>
            <c:ext xmlns:c16="http://schemas.microsoft.com/office/drawing/2014/chart" uri="{C3380CC4-5D6E-409C-BE32-E72D297353CC}">
              <c16:uniqueId val="{0000000C-1DBE-824E-8FE4-AC6BB779027F}"/>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85EBF5-1D77-49B0-8E55-4454C7311855}" type="datetimeFigureOut">
              <a:rPr lang="en-US" smtClean="0"/>
              <a:t>11/5/21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7C83FD-29BE-4CCA-9E51-C6853D8B1A3C}" type="slidenum">
              <a:rPr lang="en-US" smtClean="0"/>
              <a:t>‹#›</a:t>
            </a:fld>
            <a:endParaRPr lang="en-US" dirty="0"/>
          </a:p>
        </p:txBody>
      </p:sp>
    </p:spTree>
    <p:extLst>
      <p:ext uri="{BB962C8B-B14F-4D97-AF65-F5344CB8AC3E}">
        <p14:creationId xmlns:p14="http://schemas.microsoft.com/office/powerpoint/2010/main" val="1815130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EC46B-80EC-414D-A259-7A1E0074F0CB}" type="datetimeFigureOut">
              <a:rPr lang="en-US" smtClean="0"/>
              <a:t>11/5/21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34F51-0A92-408E-91B9-7C8DE3F34755}" type="slidenum">
              <a:rPr lang="en-US" smtClean="0"/>
              <a:t>‹#›</a:t>
            </a:fld>
            <a:endParaRPr lang="en-US" dirty="0"/>
          </a:p>
        </p:txBody>
      </p:sp>
    </p:spTree>
    <p:extLst>
      <p:ext uri="{BB962C8B-B14F-4D97-AF65-F5344CB8AC3E}">
        <p14:creationId xmlns:p14="http://schemas.microsoft.com/office/powerpoint/2010/main" val="542891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2</a:t>
            </a:fld>
            <a:endParaRPr lang="en-US" dirty="0"/>
          </a:p>
        </p:txBody>
      </p:sp>
    </p:spTree>
    <p:extLst>
      <p:ext uri="{BB962C8B-B14F-4D97-AF65-F5344CB8AC3E}">
        <p14:creationId xmlns:p14="http://schemas.microsoft.com/office/powerpoint/2010/main" val="1336693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21</a:t>
            </a:fld>
            <a:endParaRPr lang="en-US" dirty="0"/>
          </a:p>
        </p:txBody>
      </p:sp>
    </p:spTree>
    <p:extLst>
      <p:ext uri="{BB962C8B-B14F-4D97-AF65-F5344CB8AC3E}">
        <p14:creationId xmlns:p14="http://schemas.microsoft.com/office/powerpoint/2010/main" val="4135452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https://www.nimh.nih.gov/health/statistics/mental-illness</a:t>
            </a:r>
          </a:p>
          <a:p>
            <a:r>
              <a:rPr lang="en-US" dirty="0"/>
              <a:t>https://www.ncbi.nlm.nih.gov/pmc/articles/PMC3788673/</a:t>
            </a:r>
          </a:p>
        </p:txBody>
      </p:sp>
      <p:sp>
        <p:nvSpPr>
          <p:cNvPr id="4" name="Slide Number Placeholder 3"/>
          <p:cNvSpPr>
            <a:spLocks noGrp="1"/>
          </p:cNvSpPr>
          <p:nvPr>
            <p:ph type="sldNum" sz="quarter" idx="10"/>
          </p:nvPr>
        </p:nvSpPr>
        <p:spPr/>
        <p:txBody>
          <a:bodyPr/>
          <a:lstStyle/>
          <a:p>
            <a:fld id="{D7D34F51-0A92-408E-91B9-7C8DE3F34755}" type="slidenum">
              <a:rPr lang="en-US" smtClean="0"/>
              <a:t>22</a:t>
            </a:fld>
            <a:endParaRPr lang="en-US" dirty="0"/>
          </a:p>
        </p:txBody>
      </p:sp>
    </p:spTree>
    <p:extLst>
      <p:ext uri="{BB962C8B-B14F-4D97-AF65-F5344CB8AC3E}">
        <p14:creationId xmlns:p14="http://schemas.microsoft.com/office/powerpoint/2010/main" val="127512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D34F51-0A92-408E-91B9-7C8DE3F34755}" type="slidenum">
              <a:rPr lang="en-US" smtClean="0"/>
              <a:t>3</a:t>
            </a:fld>
            <a:endParaRPr lang="en-US" dirty="0"/>
          </a:p>
        </p:txBody>
      </p:sp>
    </p:spTree>
    <p:extLst>
      <p:ext uri="{BB962C8B-B14F-4D97-AF65-F5344CB8AC3E}">
        <p14:creationId xmlns:p14="http://schemas.microsoft.com/office/powerpoint/2010/main" val="122378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4</a:t>
            </a:fld>
            <a:endParaRPr lang="en-US" dirty="0"/>
          </a:p>
        </p:txBody>
      </p:sp>
    </p:spTree>
    <p:extLst>
      <p:ext uri="{BB962C8B-B14F-4D97-AF65-F5344CB8AC3E}">
        <p14:creationId xmlns:p14="http://schemas.microsoft.com/office/powerpoint/2010/main" val="322454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12</a:t>
            </a:fld>
            <a:endParaRPr lang="en-US" dirty="0"/>
          </a:p>
        </p:txBody>
      </p:sp>
    </p:spTree>
    <p:extLst>
      <p:ext uri="{BB962C8B-B14F-4D97-AF65-F5344CB8AC3E}">
        <p14:creationId xmlns:p14="http://schemas.microsoft.com/office/powerpoint/2010/main" val="253793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13</a:t>
            </a:fld>
            <a:endParaRPr lang="en-US" dirty="0"/>
          </a:p>
        </p:txBody>
      </p:sp>
    </p:spTree>
    <p:extLst>
      <p:ext uri="{BB962C8B-B14F-4D97-AF65-F5344CB8AC3E}">
        <p14:creationId xmlns:p14="http://schemas.microsoft.com/office/powerpoint/2010/main" val="25663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D34F51-0A92-408E-91B9-7C8DE3F34755}" type="slidenum">
              <a:rPr lang="en-US" smtClean="0"/>
              <a:t>16</a:t>
            </a:fld>
            <a:endParaRPr lang="en-US" dirty="0"/>
          </a:p>
        </p:txBody>
      </p:sp>
    </p:spTree>
    <p:extLst>
      <p:ext uri="{BB962C8B-B14F-4D97-AF65-F5344CB8AC3E}">
        <p14:creationId xmlns:p14="http://schemas.microsoft.com/office/powerpoint/2010/main" val="293039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Midwestern Higher Education Compact headquartered in Minneapolis also known as MHEC (mek) or M-H-E-C</a:t>
            </a:r>
          </a:p>
          <a:p>
            <a:r>
              <a:rPr lang="en-US" dirty="0"/>
              <a:t>New England Board of Higher Education headquartered in Boston</a:t>
            </a:r>
          </a:p>
          <a:p>
            <a:r>
              <a:rPr lang="en-US" dirty="0"/>
              <a:t>Southern Regional Education Board headquartered in Atlanta</a:t>
            </a:r>
          </a:p>
          <a:p>
            <a:r>
              <a:rPr lang="en-US" dirty="0"/>
              <a:t>The Western Interstate Commission for Higher Education in Boulder	</a:t>
            </a:r>
          </a:p>
        </p:txBody>
      </p:sp>
      <p:sp>
        <p:nvSpPr>
          <p:cNvPr id="4" name="Slide Number Placeholder 3"/>
          <p:cNvSpPr>
            <a:spLocks noGrp="1"/>
          </p:cNvSpPr>
          <p:nvPr>
            <p:ph type="sldNum" sz="quarter" idx="5"/>
          </p:nvPr>
        </p:nvSpPr>
        <p:spPr/>
        <p:txBody>
          <a:bodyPr/>
          <a:lstStyle/>
          <a:p>
            <a:fld id="{F29893D6-CF64-4818-B43B-12D56631F0A3}" type="slidenum">
              <a:rPr lang="en-US" smtClean="0"/>
              <a:t>17</a:t>
            </a:fld>
            <a:endParaRPr lang="en-US" dirty="0"/>
          </a:p>
        </p:txBody>
      </p:sp>
    </p:spTree>
    <p:extLst>
      <p:ext uri="{BB962C8B-B14F-4D97-AF65-F5344CB8AC3E}">
        <p14:creationId xmlns:p14="http://schemas.microsoft.com/office/powerpoint/2010/main" val="4176139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29893D6-CF64-4818-B43B-12D56631F0A3}" type="slidenum">
              <a:rPr lang="en-US"/>
              <a:t>18</a:t>
            </a:fld>
            <a:endParaRPr lang="en-US" dirty="0"/>
          </a:p>
        </p:txBody>
      </p:sp>
    </p:spTree>
    <p:extLst>
      <p:ext uri="{BB962C8B-B14F-4D97-AF65-F5344CB8AC3E}">
        <p14:creationId xmlns:p14="http://schemas.microsoft.com/office/powerpoint/2010/main" val="276639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With that, I'm going to turn the presentation over to </a:t>
            </a:r>
            <a:r>
              <a:rPr lang="en-US" dirty="0"/>
              <a:t>Sri and Katy with META Teletherapy.</a:t>
            </a:r>
            <a:endParaRPr lang="en-US" dirty="0">
              <a:cs typeface="Calibri"/>
            </a:endParaRPr>
          </a:p>
        </p:txBody>
      </p:sp>
      <p:sp>
        <p:nvSpPr>
          <p:cNvPr id="4" name="Slide Number Placeholder 3"/>
          <p:cNvSpPr>
            <a:spLocks noGrp="1"/>
          </p:cNvSpPr>
          <p:nvPr>
            <p:ph type="sldNum" sz="quarter" idx="5"/>
          </p:nvPr>
        </p:nvSpPr>
        <p:spPr/>
        <p:txBody>
          <a:bodyPr/>
          <a:lstStyle/>
          <a:p>
            <a:fld id="{F29893D6-CF64-4818-B43B-12D56631F0A3}" type="slidenum">
              <a:rPr lang="en-US"/>
              <a:t>19</a:t>
            </a:fld>
            <a:endParaRPr lang="en-US" dirty="0"/>
          </a:p>
        </p:txBody>
      </p:sp>
    </p:spTree>
    <p:extLst>
      <p:ext uri="{BB962C8B-B14F-4D97-AF65-F5344CB8AC3E}">
        <p14:creationId xmlns:p14="http://schemas.microsoft.com/office/powerpoint/2010/main" val="2650877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806"/>
            <a:ext cx="12192000" cy="6877879"/>
          </a:xfrm>
          <a:prstGeom prst="rect">
            <a:avLst/>
          </a:prstGeom>
        </p:spPr>
      </p:pic>
      <p:sp>
        <p:nvSpPr>
          <p:cNvPr id="18" name="Rectangle 17"/>
          <p:cNvSpPr/>
          <p:nvPr userDrawn="1"/>
        </p:nvSpPr>
        <p:spPr>
          <a:xfrm>
            <a:off x="0" y="-31806"/>
            <a:ext cx="12192000" cy="6889806"/>
          </a:xfrm>
          <a:prstGeom prst="rect">
            <a:avLst/>
          </a:prstGeom>
          <a:gradFill flip="none" rotWithShape="1">
            <a:gsLst>
              <a:gs pos="0">
                <a:schemeClr val="bg1">
                  <a:alpha val="19000"/>
                </a:schemeClr>
              </a:gs>
              <a:gs pos="92000">
                <a:schemeClr val="bg1">
                  <a:lumMod val="59000"/>
                  <a:lumOff val="41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61E756-8DD6-4EF7-89DB-A2704ED1315F}" type="datetime1">
              <a:rPr lang="en-US" smtClean="0"/>
              <a:t>11/5/21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
        <p:nvSpPr>
          <p:cNvPr id="7" name="Freeform 6">
            <a:extLst>
              <a:ext uri="{FF2B5EF4-FFF2-40B4-BE49-F238E27FC236}">
                <a16:creationId xmlns:a16="http://schemas.microsoft.com/office/drawing/2014/main" id="{7FFB24F9-B86F-DD40-8376-F6FD92BD2F0A}"/>
              </a:ext>
            </a:extLst>
          </p:cNvPr>
          <p:cNvSpPr/>
          <p:nvPr userDrawn="1"/>
        </p:nvSpPr>
        <p:spPr>
          <a:xfrm>
            <a:off x="0" y="146050"/>
            <a:ext cx="9482646" cy="6711950"/>
          </a:xfrm>
          <a:custGeom>
            <a:avLst/>
            <a:gdLst>
              <a:gd name="connsiteX0" fmla="*/ 0 w 9482646"/>
              <a:gd name="connsiteY0" fmla="*/ 0 h 6711950"/>
              <a:gd name="connsiteX1" fmla="*/ 387 w 9482646"/>
              <a:gd name="connsiteY1" fmla="*/ 0 h 6711950"/>
              <a:gd name="connsiteX2" fmla="*/ 2477 w 9482646"/>
              <a:gd name="connsiteY2" fmla="*/ 90276 h 6711950"/>
              <a:gd name="connsiteX3" fmla="*/ 9445206 w 9482646"/>
              <a:gd name="connsiteY3" fmla="*/ 6708823 h 6711950"/>
              <a:gd name="connsiteX4" fmla="*/ 9482646 w 9482646"/>
              <a:gd name="connsiteY4" fmla="*/ 6711950 h 6711950"/>
              <a:gd name="connsiteX5" fmla="*/ 0 w 9482646"/>
              <a:gd name="connsiteY5" fmla="*/ 6711950 h 6711950"/>
              <a:gd name="connsiteX6" fmla="*/ 0 w 9482646"/>
              <a:gd name="connsiteY6" fmla="*/ 0 h 671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2646" h="6711950">
                <a:moveTo>
                  <a:pt x="0" y="0"/>
                </a:moveTo>
                <a:lnTo>
                  <a:pt x="387" y="0"/>
                </a:lnTo>
                <a:lnTo>
                  <a:pt x="2477" y="90276"/>
                </a:lnTo>
                <a:cubicBezTo>
                  <a:pt x="45737" y="1219496"/>
                  <a:pt x="753435" y="5894482"/>
                  <a:pt x="9445206" y="6708823"/>
                </a:cubicBezTo>
                <a:lnTo>
                  <a:pt x="9482646" y="6711950"/>
                </a:lnTo>
                <a:lnTo>
                  <a:pt x="0" y="6711950"/>
                </a:lnTo>
                <a:lnTo>
                  <a:pt x="0" y="0"/>
                </a:lnTo>
                <a:close/>
              </a:path>
            </a:pathLst>
          </a:custGeom>
          <a:solidFill>
            <a:srgbClr val="E4F2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084" y="3825827"/>
            <a:ext cx="2713085" cy="2713085"/>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9937" y="5026368"/>
            <a:ext cx="1583377" cy="455221"/>
          </a:xfrm>
          <a:prstGeom prst="rect">
            <a:avLst/>
          </a:prstGeom>
        </p:spPr>
      </p:pic>
    </p:spTree>
    <p:extLst>
      <p:ext uri="{BB962C8B-B14F-4D97-AF65-F5344CB8AC3E}">
        <p14:creationId xmlns:p14="http://schemas.microsoft.com/office/powerpoint/2010/main" val="4121591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536CD-0644-42BD-AD5D-E02CBEE8F16C}" type="datetime1">
              <a:rPr lang="en-US" smtClean="0"/>
              <a:t>11/5/21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235107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9681"/>
            <a:ext cx="10515600" cy="647833"/>
          </a:xfrm>
        </p:spPr>
        <p:txBody>
          <a:bodyPr>
            <a:normAutofit/>
          </a:bodyPr>
          <a:lstStyle>
            <a:lvl1pPr>
              <a:defRPr sz="3200" spc="300">
                <a:solidFill>
                  <a:srgbClr val="77BCC8"/>
                </a:solidFill>
              </a:defRPr>
            </a:lvl1pPr>
          </a:lstStyle>
          <a:p>
            <a:r>
              <a:rPr lang="en-US" dirty="0"/>
              <a:t>Click to edit Master title style</a:t>
            </a:r>
          </a:p>
        </p:txBody>
      </p:sp>
      <p:sp>
        <p:nvSpPr>
          <p:cNvPr id="3" name="Content Placeholder 2"/>
          <p:cNvSpPr>
            <a:spLocks noGrp="1"/>
          </p:cNvSpPr>
          <p:nvPr>
            <p:ph idx="1"/>
          </p:nvPr>
        </p:nvSpPr>
        <p:spPr>
          <a:xfrm>
            <a:off x="838200" y="1018434"/>
            <a:ext cx="10515600" cy="51585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7E63CA-465D-486B-A6FE-0A6E3123C6BD}" type="datetime1">
              <a:rPr lang="en-US" smtClean="0"/>
              <a:t>11/5/21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3208643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F8781-AD88-4E98-B501-19DB24F35B03}" type="datetime1">
              <a:rPr lang="en-US" smtClean="0"/>
              <a:t>11/5/21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636474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0090C-3774-4C4A-9313-4F5F84F87515}" type="datetime1">
              <a:rPr lang="en-US" smtClean="0"/>
              <a:t>11/5/21</a:t>
            </a:fld>
            <a:endParaRPr lang="en-US" dirty="0"/>
          </a:p>
        </p:txBody>
      </p:sp>
      <p:sp>
        <p:nvSpPr>
          <p:cNvPr id="6" name="Footer Placeholder 5"/>
          <p:cNvSpPr>
            <a:spLocks noGrp="1"/>
          </p:cNvSpPr>
          <p:nvPr>
            <p:ph type="ftr" sz="quarter" idx="11"/>
          </p:nvPr>
        </p:nvSpPr>
        <p:spPr/>
        <p:txBody>
          <a:bodyPr/>
          <a:lstStyle/>
          <a:p>
            <a:r>
              <a:rPr lang="en-US" dirty="0"/>
              <a:t>sales@meta.app  meta.app/mhec</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54310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E1F2E6-4F06-4D7F-A453-A726B438F83C}" type="datetime1">
              <a:rPr lang="en-US" smtClean="0"/>
              <a:t>11/5/21</a:t>
            </a:fld>
            <a:endParaRPr lang="en-US" dirty="0"/>
          </a:p>
        </p:txBody>
      </p:sp>
      <p:sp>
        <p:nvSpPr>
          <p:cNvPr id="8" name="Footer Placeholder 7"/>
          <p:cNvSpPr>
            <a:spLocks noGrp="1"/>
          </p:cNvSpPr>
          <p:nvPr>
            <p:ph type="ftr" sz="quarter" idx="11"/>
          </p:nvPr>
        </p:nvSpPr>
        <p:spPr/>
        <p:txBody>
          <a:bodyPr/>
          <a:lstStyle/>
          <a:p>
            <a:r>
              <a:rPr lang="en-US" dirty="0"/>
              <a:t>sales@meta.app  meta.app/mhec</a:t>
            </a:r>
          </a:p>
        </p:txBody>
      </p:sp>
      <p:sp>
        <p:nvSpPr>
          <p:cNvPr id="9" name="Slide Number Placeholder 8"/>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382627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E5B2AE4-92AB-4B15-AFEC-A51D71ABB610}" type="datetime1">
              <a:rPr lang="en-US" smtClean="0"/>
              <a:t>11/5/21</a:t>
            </a:fld>
            <a:endParaRPr lang="en-US" dirty="0"/>
          </a:p>
        </p:txBody>
      </p:sp>
      <p:sp>
        <p:nvSpPr>
          <p:cNvPr id="4" name="Footer Placeholder 3"/>
          <p:cNvSpPr>
            <a:spLocks noGrp="1"/>
          </p:cNvSpPr>
          <p:nvPr>
            <p:ph type="ftr" sz="quarter" idx="11"/>
          </p:nvPr>
        </p:nvSpPr>
        <p:spPr/>
        <p:txBody>
          <a:bodyPr/>
          <a:lstStyle/>
          <a:p>
            <a:r>
              <a:rPr lang="en-US" dirty="0"/>
              <a:t>sales@meta.app  meta.app/mhec</a:t>
            </a:r>
          </a:p>
        </p:txBody>
      </p:sp>
      <p:sp>
        <p:nvSpPr>
          <p:cNvPr id="5" name="Slide Number Placeholder 4"/>
          <p:cNvSpPr>
            <a:spLocks noGrp="1"/>
          </p:cNvSpPr>
          <p:nvPr>
            <p:ph type="sldNum" sz="quarter" idx="12"/>
          </p:nvPr>
        </p:nvSpPr>
        <p:spPr/>
        <p:txBody>
          <a:bodyPr/>
          <a:lstStyle/>
          <a:p>
            <a:fld id="{83B61E77-9BA9-4F4B-8A45-FF7FFA153EA0}" type="slidenum">
              <a:rPr lang="en-US" smtClean="0"/>
              <a:t>‹#›</a:t>
            </a:fld>
            <a:endParaRPr lang="en-US" dirty="0"/>
          </a:p>
        </p:txBody>
      </p:sp>
      <p:sp>
        <p:nvSpPr>
          <p:cNvPr id="9" name="Title 1"/>
          <p:cNvSpPr>
            <a:spLocks noGrp="1"/>
          </p:cNvSpPr>
          <p:nvPr>
            <p:ph type="title"/>
          </p:nvPr>
        </p:nvSpPr>
        <p:spPr>
          <a:xfrm>
            <a:off x="838200" y="129681"/>
            <a:ext cx="10515600" cy="647833"/>
          </a:xfrm>
        </p:spPr>
        <p:txBody>
          <a:bodyPr>
            <a:normAutofit/>
          </a:bodyPr>
          <a:lstStyle>
            <a:lvl1pPr>
              <a:defRPr sz="3200" spc="300">
                <a:solidFill>
                  <a:srgbClr val="77BCC8"/>
                </a:solidFill>
              </a:defRPr>
            </a:lvl1pPr>
          </a:lstStyle>
          <a:p>
            <a:r>
              <a:rPr lang="en-US" dirty="0"/>
              <a:t>Click to edit Master title style</a:t>
            </a:r>
          </a:p>
        </p:txBody>
      </p:sp>
    </p:spTree>
    <p:extLst>
      <p:ext uri="{BB962C8B-B14F-4D97-AF65-F5344CB8AC3E}">
        <p14:creationId xmlns:p14="http://schemas.microsoft.com/office/powerpoint/2010/main" val="175776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A37029-1A63-4234-8882-2BC593BB6217}" type="datetime1">
              <a:rPr lang="en-US" smtClean="0"/>
              <a:t>11/5/21</a:t>
            </a:fld>
            <a:endParaRPr lang="en-US" dirty="0"/>
          </a:p>
        </p:txBody>
      </p:sp>
      <p:sp>
        <p:nvSpPr>
          <p:cNvPr id="6" name="Footer Placeholder 5"/>
          <p:cNvSpPr>
            <a:spLocks noGrp="1"/>
          </p:cNvSpPr>
          <p:nvPr>
            <p:ph type="ftr" sz="quarter" idx="11"/>
          </p:nvPr>
        </p:nvSpPr>
        <p:spPr/>
        <p:txBody>
          <a:bodyPr/>
          <a:lstStyle/>
          <a:p>
            <a:r>
              <a:rPr lang="en-US" dirty="0"/>
              <a:t>sales@meta.app  meta.app/mhec</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201695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5C6C7B-FB8E-4C68-83D8-DE5E5E088CA3}" type="datetime1">
              <a:rPr lang="en-US" smtClean="0"/>
              <a:t>11/5/21</a:t>
            </a:fld>
            <a:endParaRPr lang="en-US" dirty="0"/>
          </a:p>
        </p:txBody>
      </p:sp>
      <p:sp>
        <p:nvSpPr>
          <p:cNvPr id="6" name="Footer Placeholder 5"/>
          <p:cNvSpPr>
            <a:spLocks noGrp="1"/>
          </p:cNvSpPr>
          <p:nvPr>
            <p:ph type="ftr" sz="quarter" idx="11"/>
          </p:nvPr>
        </p:nvSpPr>
        <p:spPr/>
        <p:txBody>
          <a:bodyPr/>
          <a:lstStyle/>
          <a:p>
            <a:r>
              <a:rPr lang="en-US" dirty="0"/>
              <a:t>sales@meta.app  meta.app/mhec</a:t>
            </a:r>
          </a:p>
        </p:txBody>
      </p:sp>
      <p:sp>
        <p:nvSpPr>
          <p:cNvPr id="7" name="Slide Number Placeholder 6"/>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65654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87C7D-B1B6-4BCF-AAF9-1D802B32DDDA}" type="datetime1">
              <a:rPr lang="en-US" smtClean="0"/>
              <a:t>11/5/21</a:t>
            </a:fld>
            <a:endParaRPr lang="en-US" dirty="0"/>
          </a:p>
        </p:txBody>
      </p:sp>
      <p:sp>
        <p:nvSpPr>
          <p:cNvPr id="5" name="Footer Placeholder 4"/>
          <p:cNvSpPr>
            <a:spLocks noGrp="1"/>
          </p:cNvSpPr>
          <p:nvPr>
            <p:ph type="ftr" sz="quarter" idx="11"/>
          </p:nvPr>
        </p:nvSpPr>
        <p:spPr/>
        <p:txBody>
          <a:bodyPr/>
          <a:lstStyle/>
          <a:p>
            <a:r>
              <a:rPr lang="en-US" dirty="0"/>
              <a:t>sales@meta.app  meta.app/mhec</a:t>
            </a:r>
          </a:p>
        </p:txBody>
      </p:sp>
      <p:sp>
        <p:nvSpPr>
          <p:cNvPr id="6" name="Slide Number Placeholder 5"/>
          <p:cNvSpPr>
            <a:spLocks noGrp="1"/>
          </p:cNvSpPr>
          <p:nvPr>
            <p:ph type="sldNum" sz="quarter" idx="12"/>
          </p:nvPr>
        </p:nvSpPr>
        <p:spPr/>
        <p:txBody>
          <a:bodyPr/>
          <a:lstStyle/>
          <a:p>
            <a:fld id="{83B61E77-9BA9-4F4B-8A45-FF7FFA153EA0}" type="slidenum">
              <a:rPr lang="en-US" smtClean="0"/>
              <a:t>‹#›</a:t>
            </a:fld>
            <a:endParaRPr lang="en-US" dirty="0"/>
          </a:p>
        </p:txBody>
      </p:sp>
    </p:spTree>
    <p:extLst>
      <p:ext uri="{BB962C8B-B14F-4D97-AF65-F5344CB8AC3E}">
        <p14:creationId xmlns:p14="http://schemas.microsoft.com/office/powerpoint/2010/main" val="425357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A07F9-146F-406B-A001-BF029637B497}" type="datetime1">
              <a:rPr lang="en-US" smtClean="0"/>
              <a:t>11/5/21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sales@meta.app 	meta.app/mhec</a:t>
            </a:r>
          </a:p>
        </p:txBody>
      </p:sp>
      <p:sp>
        <p:nvSpPr>
          <p:cNvPr id="6" name="Slide Number Placeholder 5"/>
          <p:cNvSpPr>
            <a:spLocks noGrp="1"/>
          </p:cNvSpPr>
          <p:nvPr>
            <p:ph type="sldNum" sz="quarter" idx="4"/>
          </p:nvPr>
        </p:nvSpPr>
        <p:spPr>
          <a:xfrm>
            <a:off x="9358745"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61E77-9BA9-4F4B-8A45-FF7FFA153EA0}" type="slidenum">
              <a:rPr lang="en-US" smtClean="0"/>
              <a:t>‹#›</a:t>
            </a:fld>
            <a:endParaRPr lang="en-US" dirty="0"/>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792164" y="6223819"/>
            <a:ext cx="1262184" cy="473319"/>
          </a:xfrm>
          <a:prstGeom prst="rect">
            <a:avLst/>
          </a:prstGeom>
        </p:spPr>
      </p:pic>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 y="6418420"/>
            <a:ext cx="838200" cy="240983"/>
          </a:xfrm>
          <a:prstGeom prst="rect">
            <a:avLst/>
          </a:prstGeom>
        </p:spPr>
      </p:pic>
    </p:spTree>
    <p:extLst>
      <p:ext uri="{BB962C8B-B14F-4D97-AF65-F5344CB8AC3E}">
        <p14:creationId xmlns:p14="http://schemas.microsoft.com/office/powerpoint/2010/main" val="2755977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sales@meta.ap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1226" y="4468157"/>
            <a:ext cx="7742253" cy="1442624"/>
          </a:xfrm>
        </p:spPr>
        <p:txBody>
          <a:bodyPr/>
          <a:lstStyle/>
          <a:p>
            <a:pPr algn="l"/>
            <a:r>
              <a:rPr lang="en-US" spc="600" dirty="0"/>
              <a:t>META Teletherapy </a:t>
            </a:r>
          </a:p>
        </p:txBody>
      </p:sp>
      <p:sp>
        <p:nvSpPr>
          <p:cNvPr id="3" name="Subtitle 2"/>
          <p:cNvSpPr>
            <a:spLocks noGrp="1"/>
          </p:cNvSpPr>
          <p:nvPr>
            <p:ph type="subTitle" idx="1"/>
          </p:nvPr>
        </p:nvSpPr>
        <p:spPr>
          <a:xfrm>
            <a:off x="3451226" y="5818835"/>
            <a:ext cx="7201063" cy="906351"/>
          </a:xfrm>
        </p:spPr>
        <p:txBody>
          <a:bodyPr/>
          <a:lstStyle/>
          <a:p>
            <a:pPr algn="l"/>
            <a:r>
              <a:rPr lang="en-US" spc="300" dirty="0"/>
              <a:t>Mental Health Services Partner for Colleges</a:t>
            </a:r>
          </a:p>
        </p:txBody>
      </p:sp>
      <p:sp>
        <p:nvSpPr>
          <p:cNvPr id="4" name="Footer Placeholder 3"/>
          <p:cNvSpPr>
            <a:spLocks noGrp="1"/>
          </p:cNvSpPr>
          <p:nvPr>
            <p:ph type="ftr" sz="quarter" idx="11"/>
          </p:nvPr>
        </p:nvSpPr>
        <p:spPr/>
        <p:txBody>
          <a:bodyPr/>
          <a:lstStyle/>
          <a:p>
            <a:r>
              <a:rPr lang="en-US" dirty="0"/>
              <a:t>sales@meta.app  meta.app/mhec</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2164" y="6223819"/>
            <a:ext cx="1262184" cy="473319"/>
          </a:xfrm>
          <a:prstGeom prst="rect">
            <a:avLst/>
          </a:prstGeom>
        </p:spPr>
      </p:pic>
      <p:sp>
        <p:nvSpPr>
          <p:cNvPr id="6" name="Slide Number Placeholder 5"/>
          <p:cNvSpPr>
            <a:spLocks noGrp="1"/>
          </p:cNvSpPr>
          <p:nvPr>
            <p:ph type="sldNum" sz="quarter" idx="12"/>
          </p:nvPr>
        </p:nvSpPr>
        <p:spPr/>
        <p:txBody>
          <a:bodyPr/>
          <a:lstStyle/>
          <a:p>
            <a:fld id="{83B61E77-9BA9-4F4B-8A45-FF7FFA153EA0}" type="slidenum">
              <a:rPr lang="en-US" smtClean="0"/>
              <a:t>1</a:t>
            </a:fld>
            <a:endParaRPr lang="en-US" dirty="0"/>
          </a:p>
        </p:txBody>
      </p:sp>
    </p:spTree>
    <p:extLst>
      <p:ext uri="{BB962C8B-B14F-4D97-AF65-F5344CB8AC3E}">
        <p14:creationId xmlns:p14="http://schemas.microsoft.com/office/powerpoint/2010/main" val="337638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49478-AD6A-BC42-B872-490C2C97394D}"/>
              </a:ext>
            </a:extLst>
          </p:cNvPr>
          <p:cNvSpPr>
            <a:spLocks noGrp="1"/>
          </p:cNvSpPr>
          <p:nvPr>
            <p:ph type="title"/>
          </p:nvPr>
        </p:nvSpPr>
        <p:spPr/>
        <p:txBody>
          <a:bodyPr/>
          <a:lstStyle/>
          <a:p>
            <a:r>
              <a:rPr lang="en-US" dirty="0"/>
              <a:t>Simplified Sales Process</a:t>
            </a:r>
          </a:p>
        </p:txBody>
      </p:sp>
      <p:sp>
        <p:nvSpPr>
          <p:cNvPr id="8" name="Content Placeholder 7">
            <a:extLst>
              <a:ext uri="{FF2B5EF4-FFF2-40B4-BE49-F238E27FC236}">
                <a16:creationId xmlns:a16="http://schemas.microsoft.com/office/drawing/2014/main" id="{7944AEBD-B042-6B4E-8D22-394518133C08}"/>
              </a:ext>
            </a:extLst>
          </p:cNvPr>
          <p:cNvSpPr>
            <a:spLocks noGrp="1"/>
          </p:cNvSpPr>
          <p:nvPr>
            <p:ph idx="1"/>
          </p:nvPr>
        </p:nvSpPr>
        <p:spPr/>
        <p:txBody>
          <a:bodyPr>
            <a:normAutofit/>
          </a:bodyPr>
          <a:lstStyle/>
          <a:p>
            <a:r>
              <a:rPr lang="en-US" sz="2000" dirty="0"/>
              <a:t>The META contract is MHEC approved </a:t>
            </a:r>
          </a:p>
          <a:p>
            <a:pPr lvl="1"/>
            <a:r>
              <a:rPr lang="en-US" sz="1800" dirty="0"/>
              <a:t>Due diligence and legal review completed by MHEC</a:t>
            </a:r>
          </a:p>
          <a:p>
            <a:pPr lvl="1"/>
            <a:r>
              <a:rPr lang="en-US" sz="1800" dirty="0"/>
              <a:t>Standard Pricing, Standard Terms for all colleges</a:t>
            </a:r>
          </a:p>
          <a:p>
            <a:pPr lvl="1"/>
            <a:r>
              <a:rPr lang="en-US" sz="1800" dirty="0"/>
              <a:t>Applicable for institutions in MHEC, NEBHE, WICHE and SREB compact states</a:t>
            </a:r>
          </a:p>
          <a:p>
            <a:pPr marL="457200" lvl="1" indent="0">
              <a:buNone/>
            </a:pPr>
            <a:br>
              <a:rPr lang="en-US" sz="1800" dirty="0"/>
            </a:br>
            <a:endParaRPr lang="en-US" sz="1800" dirty="0"/>
          </a:p>
          <a:p>
            <a:r>
              <a:rPr lang="en-US" sz="2000" dirty="0"/>
              <a:t>Send us an </a:t>
            </a:r>
            <a:r>
              <a:rPr lang="en-US" sz="2000"/>
              <a:t>email -  </a:t>
            </a:r>
            <a:r>
              <a:rPr lang="en-US" sz="2000" dirty="0">
                <a:hlinkClick r:id="rId2"/>
              </a:rPr>
              <a:t>sales@meta.app</a:t>
            </a:r>
            <a:endParaRPr lang="en-US" sz="2000" dirty="0"/>
          </a:p>
          <a:p>
            <a:endParaRPr lang="en-US" sz="2000" dirty="0"/>
          </a:p>
          <a:p>
            <a:r>
              <a:rPr lang="en-US" sz="2000" dirty="0"/>
              <a:t>We will send you the MHEC approved contract</a:t>
            </a:r>
          </a:p>
          <a:p>
            <a:pPr lvl="1"/>
            <a:r>
              <a:rPr lang="en-US" sz="1600" dirty="0"/>
              <a:t>We can do another demo for your executive team if needed</a:t>
            </a:r>
          </a:p>
          <a:p>
            <a:pPr lvl="1"/>
            <a:endParaRPr lang="en-US" sz="1600" dirty="0"/>
          </a:p>
          <a:p>
            <a:r>
              <a:rPr lang="en-US" sz="2000" dirty="0"/>
              <a:t>Select your service options, sign and implement in as little as 3 - 5 days</a:t>
            </a:r>
          </a:p>
          <a:p>
            <a:endParaRPr lang="en-US" sz="2000" dirty="0"/>
          </a:p>
        </p:txBody>
      </p:sp>
      <p:sp>
        <p:nvSpPr>
          <p:cNvPr id="2" name="Footer Placeholder 1">
            <a:extLst>
              <a:ext uri="{FF2B5EF4-FFF2-40B4-BE49-F238E27FC236}">
                <a16:creationId xmlns:a16="http://schemas.microsoft.com/office/drawing/2014/main" id="{91ADF95C-36B5-8341-B319-44EE346F902F}"/>
              </a:ext>
            </a:extLst>
          </p:cNvPr>
          <p:cNvSpPr>
            <a:spLocks noGrp="1"/>
          </p:cNvSpPr>
          <p:nvPr>
            <p:ph type="ftr" sz="quarter" idx="11"/>
          </p:nvPr>
        </p:nvSpPr>
        <p:spPr/>
        <p:txBody>
          <a:bodyPr/>
          <a:lstStyle/>
          <a:p>
            <a:r>
              <a:rPr lang="en-US"/>
              <a:t>sales@meta.app  meta.app/mhec</a:t>
            </a:r>
            <a:endParaRPr lang="en-US" dirty="0"/>
          </a:p>
        </p:txBody>
      </p:sp>
      <p:sp>
        <p:nvSpPr>
          <p:cNvPr id="3" name="Slide Number Placeholder 2">
            <a:extLst>
              <a:ext uri="{FF2B5EF4-FFF2-40B4-BE49-F238E27FC236}">
                <a16:creationId xmlns:a16="http://schemas.microsoft.com/office/drawing/2014/main" id="{E6BC17D3-E4AE-3241-8A23-3E0AFCAC7580}"/>
              </a:ext>
            </a:extLst>
          </p:cNvPr>
          <p:cNvSpPr>
            <a:spLocks noGrp="1"/>
          </p:cNvSpPr>
          <p:nvPr>
            <p:ph type="sldNum" sz="quarter" idx="12"/>
          </p:nvPr>
        </p:nvSpPr>
        <p:spPr/>
        <p:txBody>
          <a:bodyPr/>
          <a:lstStyle/>
          <a:p>
            <a:fld id="{83B61E77-9BA9-4F4B-8A45-FF7FFA153EA0}" type="slidenum">
              <a:rPr lang="en-US" smtClean="0"/>
              <a:t>10</a:t>
            </a:fld>
            <a:endParaRPr lang="en-US" dirty="0"/>
          </a:p>
        </p:txBody>
      </p:sp>
    </p:spTree>
    <p:extLst>
      <p:ext uri="{BB962C8B-B14F-4D97-AF65-F5344CB8AC3E}">
        <p14:creationId xmlns:p14="http://schemas.microsoft.com/office/powerpoint/2010/main" val="240845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Services and Options</a:t>
            </a:r>
          </a:p>
        </p:txBody>
      </p:sp>
      <p:graphicFrame>
        <p:nvGraphicFramePr>
          <p:cNvPr id="2" name="Table 1"/>
          <p:cNvGraphicFramePr>
            <a:graphicFrameLocks noGrp="1"/>
          </p:cNvGraphicFramePr>
          <p:nvPr>
            <p:extLst>
              <p:ext uri="{D42A27DB-BD31-4B8C-83A1-F6EECF244321}">
                <p14:modId xmlns:p14="http://schemas.microsoft.com/office/powerpoint/2010/main" val="3714706124"/>
              </p:ext>
            </p:extLst>
          </p:nvPr>
        </p:nvGraphicFramePr>
        <p:xfrm>
          <a:off x="800810" y="1937634"/>
          <a:ext cx="5115928" cy="3727169"/>
        </p:xfrm>
        <a:graphic>
          <a:graphicData uri="http://schemas.openxmlformats.org/drawingml/2006/table">
            <a:tbl>
              <a:tblPr firstRow="1" bandRow="1">
                <a:tableStyleId>{69012ECD-51FC-41F1-AA8D-1B2483CD663E}</a:tableStyleId>
              </a:tblPr>
              <a:tblGrid>
                <a:gridCol w="5115928">
                  <a:extLst>
                    <a:ext uri="{9D8B030D-6E8A-4147-A177-3AD203B41FA5}">
                      <a16:colId xmlns:a16="http://schemas.microsoft.com/office/drawing/2014/main" val="20000"/>
                    </a:ext>
                  </a:extLst>
                </a:gridCol>
              </a:tblGrid>
              <a:tr h="490598">
                <a:tc>
                  <a:txBody>
                    <a:bodyPr/>
                    <a:lstStyle/>
                    <a:p>
                      <a:r>
                        <a:rPr lang="en-US" baseline="0" dirty="0"/>
                        <a:t>Annual Subscription Includes</a:t>
                      </a:r>
                      <a:endParaRPr lang="en-US" dirty="0"/>
                    </a:p>
                  </a:txBody>
                  <a:tcPr anchor="ctr">
                    <a:solidFill>
                      <a:srgbClr val="40919E"/>
                    </a:solidFill>
                  </a:tcPr>
                </a:tc>
                <a:extLst>
                  <a:ext uri="{0D108BD9-81ED-4DB2-BD59-A6C34878D82A}">
                    <a16:rowId xmlns:a16="http://schemas.microsoft.com/office/drawing/2014/main" val="10000"/>
                  </a:ext>
                </a:extLst>
              </a:tr>
              <a:tr h="481241">
                <a:tc>
                  <a:txBody>
                    <a:bodyPr/>
                    <a:lstStyle/>
                    <a:p>
                      <a:r>
                        <a:rPr lang="en-US" sz="1600" dirty="0"/>
                        <a:t>Dedicated Client</a:t>
                      </a:r>
                      <a:r>
                        <a:rPr lang="en-US" sz="1600" baseline="0" dirty="0"/>
                        <a:t> Success Manager</a:t>
                      </a:r>
                      <a:endParaRPr lang="en-US" sz="1600" dirty="0"/>
                    </a:p>
                  </a:txBody>
                  <a:tcPr anchor="ctr"/>
                </a:tc>
                <a:extLst>
                  <a:ext uri="{0D108BD9-81ED-4DB2-BD59-A6C34878D82A}">
                    <a16:rowId xmlns:a16="http://schemas.microsoft.com/office/drawing/2014/main" val="10001"/>
                  </a:ext>
                </a:extLst>
              </a:tr>
              <a:tr h="700104">
                <a:tc>
                  <a:txBody>
                    <a:bodyPr/>
                    <a:lstStyle/>
                    <a:p>
                      <a:r>
                        <a:rPr lang="en-US" sz="1600" dirty="0"/>
                        <a:t>Access to META’s national network of</a:t>
                      </a:r>
                      <a:r>
                        <a:rPr lang="en-US" sz="1600" baseline="0" dirty="0"/>
                        <a:t> providers aligned to your school’s student demographics</a:t>
                      </a:r>
                      <a:endParaRPr lang="en-US" sz="1600" dirty="0"/>
                    </a:p>
                  </a:txBody>
                  <a:tcPr anchor="ctr"/>
                </a:tc>
                <a:extLst>
                  <a:ext uri="{0D108BD9-81ED-4DB2-BD59-A6C34878D82A}">
                    <a16:rowId xmlns:a16="http://schemas.microsoft.com/office/drawing/2014/main" val="10002"/>
                  </a:ext>
                </a:extLst>
              </a:tr>
              <a:tr h="611503">
                <a:tc>
                  <a:txBody>
                    <a:bodyPr/>
                    <a:lstStyle/>
                    <a:p>
                      <a:r>
                        <a:rPr lang="en-US" sz="1600" dirty="0"/>
                        <a:t>Onboarding</a:t>
                      </a:r>
                      <a:r>
                        <a:rPr lang="en-US" sz="1600" baseline="0" dirty="0"/>
                        <a:t> of your existing counseling staff to the META app (only visible to your students)</a:t>
                      </a:r>
                      <a:endParaRPr lang="en-US" sz="1600" dirty="0"/>
                    </a:p>
                  </a:txBody>
                  <a:tcPr anchor="ctr"/>
                </a:tc>
                <a:extLst>
                  <a:ext uri="{0D108BD9-81ED-4DB2-BD59-A6C34878D82A}">
                    <a16:rowId xmlns:a16="http://schemas.microsoft.com/office/drawing/2014/main" val="10003"/>
                  </a:ext>
                </a:extLst>
              </a:tr>
              <a:tr h="481241">
                <a:tc>
                  <a:txBody>
                    <a:bodyPr/>
                    <a:lstStyle/>
                    <a:p>
                      <a:r>
                        <a:rPr lang="en-US" sz="1600" dirty="0"/>
                        <a:t>Marketing Kit</a:t>
                      </a:r>
                      <a:r>
                        <a:rPr lang="en-US" sz="1600" baseline="0" dirty="0"/>
                        <a:t> with Digital and Ready-to-Print Collateral</a:t>
                      </a:r>
                      <a:endParaRPr lang="en-US" sz="1600" dirty="0"/>
                    </a:p>
                  </a:txBody>
                  <a:tcPr anchor="ctr"/>
                </a:tc>
                <a:extLst>
                  <a:ext uri="{0D108BD9-81ED-4DB2-BD59-A6C34878D82A}">
                    <a16:rowId xmlns:a16="http://schemas.microsoft.com/office/drawing/2014/main" val="10004"/>
                  </a:ext>
                </a:extLst>
              </a:tr>
              <a:tr h="481241">
                <a:tc>
                  <a:txBody>
                    <a:bodyPr/>
                    <a:lstStyle/>
                    <a:p>
                      <a:r>
                        <a:rPr lang="en-US" sz="1600" dirty="0"/>
                        <a:t>Ongoing</a:t>
                      </a:r>
                      <a:r>
                        <a:rPr lang="en-US" sz="1600" baseline="0" dirty="0"/>
                        <a:t> Student Engagement Support and Outreach</a:t>
                      </a:r>
                      <a:endParaRPr lang="en-US" sz="1600" dirty="0"/>
                    </a:p>
                  </a:txBody>
                  <a:tcPr anchor="ctr"/>
                </a:tc>
                <a:extLst>
                  <a:ext uri="{0D108BD9-81ED-4DB2-BD59-A6C34878D82A}">
                    <a16:rowId xmlns:a16="http://schemas.microsoft.com/office/drawing/2014/main" val="10005"/>
                  </a:ext>
                </a:extLst>
              </a:tr>
              <a:tr h="481241">
                <a:tc>
                  <a:txBody>
                    <a:bodyPr/>
                    <a:lstStyle/>
                    <a:p>
                      <a:r>
                        <a:rPr lang="en-US" sz="1600" dirty="0"/>
                        <a:t>Monthly</a:t>
                      </a:r>
                      <a:r>
                        <a:rPr lang="en-US" sz="1600" baseline="0" dirty="0"/>
                        <a:t> Reporting</a:t>
                      </a:r>
                      <a:endParaRPr lang="en-US" sz="1600" dirty="0"/>
                    </a:p>
                  </a:txBody>
                  <a:tcPr anchor="ctr"/>
                </a:tc>
                <a:extLst>
                  <a:ext uri="{0D108BD9-81ED-4DB2-BD59-A6C34878D82A}">
                    <a16:rowId xmlns:a16="http://schemas.microsoft.com/office/drawing/2014/main" val="10006"/>
                  </a:ext>
                </a:extLst>
              </a:tr>
            </a:tbl>
          </a:graphicData>
        </a:graphic>
      </p:graphicFrame>
      <p:sp>
        <p:nvSpPr>
          <p:cNvPr id="3" name="Footer Placeholder 2"/>
          <p:cNvSpPr>
            <a:spLocks noGrp="1"/>
          </p:cNvSpPr>
          <p:nvPr>
            <p:ph type="ftr" sz="quarter" idx="11"/>
          </p:nvPr>
        </p:nvSpPr>
        <p:spPr/>
        <p:txBody>
          <a:bodyPr/>
          <a:lstStyle/>
          <a:p>
            <a:r>
              <a:rPr lang="en-US" dirty="0"/>
              <a:t>sales@meta.app  meta.app/mhec</a:t>
            </a:r>
          </a:p>
        </p:txBody>
      </p:sp>
      <p:graphicFrame>
        <p:nvGraphicFramePr>
          <p:cNvPr id="13" name="Table 12">
            <a:extLst>
              <a:ext uri="{FF2B5EF4-FFF2-40B4-BE49-F238E27FC236}">
                <a16:creationId xmlns:a16="http://schemas.microsoft.com/office/drawing/2014/main" id="{6687142F-E4B0-9447-B0E0-67A74AB22D7E}"/>
              </a:ext>
            </a:extLst>
          </p:cNvPr>
          <p:cNvGraphicFramePr>
            <a:graphicFrameLocks noGrp="1"/>
          </p:cNvGraphicFramePr>
          <p:nvPr>
            <p:extLst>
              <p:ext uri="{D42A27DB-BD31-4B8C-83A1-F6EECF244321}">
                <p14:modId xmlns:p14="http://schemas.microsoft.com/office/powerpoint/2010/main" val="3541810581"/>
              </p:ext>
            </p:extLst>
          </p:nvPr>
        </p:nvGraphicFramePr>
        <p:xfrm>
          <a:off x="6232050" y="1937634"/>
          <a:ext cx="5115928" cy="3727169"/>
        </p:xfrm>
        <a:graphic>
          <a:graphicData uri="http://schemas.openxmlformats.org/drawingml/2006/table">
            <a:tbl>
              <a:tblPr firstRow="1" bandRow="1">
                <a:tableStyleId>{69012ECD-51FC-41F1-AA8D-1B2483CD663E}</a:tableStyleId>
              </a:tblPr>
              <a:tblGrid>
                <a:gridCol w="5115928">
                  <a:extLst>
                    <a:ext uri="{9D8B030D-6E8A-4147-A177-3AD203B41FA5}">
                      <a16:colId xmlns:a16="http://schemas.microsoft.com/office/drawing/2014/main" val="20000"/>
                    </a:ext>
                  </a:extLst>
                </a:gridCol>
              </a:tblGrid>
              <a:tr h="464618">
                <a:tc>
                  <a:txBody>
                    <a:bodyPr/>
                    <a:lstStyle/>
                    <a:p>
                      <a:r>
                        <a:rPr lang="en-US" dirty="0"/>
                        <a:t>Optional Services – School Paid Sessions</a:t>
                      </a:r>
                    </a:p>
                  </a:txBody>
                  <a:tcPr anchor="ctr">
                    <a:solidFill>
                      <a:srgbClr val="40919E"/>
                    </a:solidFill>
                  </a:tcPr>
                </a:tc>
                <a:extLst>
                  <a:ext uri="{0D108BD9-81ED-4DB2-BD59-A6C34878D82A}">
                    <a16:rowId xmlns:a16="http://schemas.microsoft.com/office/drawing/2014/main" val="10000"/>
                  </a:ext>
                </a:extLst>
              </a:tr>
              <a:tr h="455756">
                <a:tc>
                  <a:txBody>
                    <a:bodyPr/>
                    <a:lstStyle/>
                    <a:p>
                      <a:pPr marL="0" indent="0">
                        <a:buFont typeface="Arial" panose="020B0604020202020204" pitchFamily="34" charset="0"/>
                        <a:buNone/>
                      </a:pPr>
                      <a:r>
                        <a:rPr lang="en-US" sz="1600" baseline="0" dirty="0"/>
                        <a:t>School pays only for completed student sessions</a:t>
                      </a:r>
                    </a:p>
                  </a:txBody>
                  <a:tcPr anchor="ctr"/>
                </a:tc>
                <a:extLst>
                  <a:ext uri="{0D108BD9-81ED-4DB2-BD59-A6C34878D82A}">
                    <a16:rowId xmlns:a16="http://schemas.microsoft.com/office/drawing/2014/main" val="10001"/>
                  </a:ext>
                </a:extLst>
              </a:tr>
              <a:tr h="52801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aseline="0" dirty="0"/>
                        <a:t>Budget-based or Sessions Based </a:t>
                      </a:r>
                    </a:p>
                  </a:txBody>
                  <a:tcPr anchor="ctr"/>
                </a:tc>
                <a:extLst>
                  <a:ext uri="{0D108BD9-81ED-4DB2-BD59-A6C34878D82A}">
                    <a16:rowId xmlns:a16="http://schemas.microsoft.com/office/drawing/2014/main" val="10002"/>
                  </a:ext>
                </a:extLst>
              </a:tr>
              <a:tr h="455756">
                <a:tc>
                  <a:txBody>
                    <a:bodyPr/>
                    <a:lstStyle/>
                    <a:p>
                      <a:r>
                        <a:rPr lang="en-US" sz="1600" baseline="0" dirty="0"/>
                        <a:t>First-come, first-served option or unlimited sessions</a:t>
                      </a:r>
                      <a:endParaRPr lang="en-US" sz="1600" dirty="0"/>
                    </a:p>
                  </a:txBody>
                  <a:tcPr anchor="ctr"/>
                </a:tc>
                <a:extLst>
                  <a:ext uri="{0D108BD9-81ED-4DB2-BD59-A6C34878D82A}">
                    <a16:rowId xmlns:a16="http://schemas.microsoft.com/office/drawing/2014/main" val="10003"/>
                  </a:ext>
                </a:extLst>
              </a:tr>
              <a:tr h="4557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All students or pre-identified set of students</a:t>
                      </a:r>
                    </a:p>
                  </a:txBody>
                  <a:tcPr anchor="ctr"/>
                </a:tc>
                <a:extLst>
                  <a:ext uri="{0D108BD9-81ED-4DB2-BD59-A6C34878D82A}">
                    <a16:rowId xmlns:a16="http://schemas.microsoft.com/office/drawing/2014/main" val="10004"/>
                  </a:ext>
                </a:extLst>
              </a:tr>
              <a:tr h="455756">
                <a:tc>
                  <a:txBody>
                    <a:bodyPr/>
                    <a:lstStyle/>
                    <a:p>
                      <a:r>
                        <a:rPr lang="en-US" sz="1600" dirty="0"/>
                        <a:t>Ability to adjust session limits for specific students</a:t>
                      </a:r>
                    </a:p>
                  </a:txBody>
                  <a:tcPr anchor="ctr"/>
                </a:tc>
                <a:extLst>
                  <a:ext uri="{0D108BD9-81ED-4DB2-BD59-A6C34878D82A}">
                    <a16:rowId xmlns:a16="http://schemas.microsoft.com/office/drawing/2014/main" val="10005"/>
                  </a:ext>
                </a:extLst>
              </a:tr>
              <a:tr h="455756">
                <a:tc>
                  <a:txBody>
                    <a:bodyPr/>
                    <a:lstStyle/>
                    <a:p>
                      <a:r>
                        <a:rPr lang="en-US" sz="1600" dirty="0"/>
                        <a:t>HIPAA compliant visibility to session details</a:t>
                      </a:r>
                    </a:p>
                  </a:txBody>
                  <a:tcPr anchor="ctr"/>
                </a:tc>
                <a:extLst>
                  <a:ext uri="{0D108BD9-81ED-4DB2-BD59-A6C34878D82A}">
                    <a16:rowId xmlns:a16="http://schemas.microsoft.com/office/drawing/2014/main" val="10006"/>
                  </a:ext>
                </a:extLst>
              </a:tr>
              <a:tr h="455756">
                <a:tc>
                  <a:txBody>
                    <a:bodyPr/>
                    <a:lstStyle/>
                    <a:p>
                      <a:r>
                        <a:rPr lang="en-US" sz="1600" dirty="0"/>
                        <a:t>Option to report student name subject to student Consent</a:t>
                      </a:r>
                    </a:p>
                  </a:txBody>
                  <a:tcPr anchor="ctr"/>
                </a:tc>
                <a:extLst>
                  <a:ext uri="{0D108BD9-81ED-4DB2-BD59-A6C34878D82A}">
                    <a16:rowId xmlns:a16="http://schemas.microsoft.com/office/drawing/2014/main" val="10007"/>
                  </a:ext>
                </a:extLst>
              </a:tr>
            </a:tbl>
          </a:graphicData>
        </a:graphic>
      </p:graphicFrame>
      <p:sp>
        <p:nvSpPr>
          <p:cNvPr id="5" name="Rectangle 4">
            <a:extLst>
              <a:ext uri="{FF2B5EF4-FFF2-40B4-BE49-F238E27FC236}">
                <a16:creationId xmlns:a16="http://schemas.microsoft.com/office/drawing/2014/main" id="{A5EA4575-D140-8F44-9B8F-F835D63D66E6}"/>
              </a:ext>
            </a:extLst>
          </p:cNvPr>
          <p:cNvSpPr/>
          <p:nvPr/>
        </p:nvSpPr>
        <p:spPr>
          <a:xfrm>
            <a:off x="800810" y="1193197"/>
            <a:ext cx="7352590" cy="369332"/>
          </a:xfrm>
          <a:prstGeom prst="rect">
            <a:avLst/>
          </a:prstGeom>
        </p:spPr>
        <p:txBody>
          <a:bodyPr wrap="none">
            <a:spAutoFit/>
          </a:bodyPr>
          <a:lstStyle/>
          <a:p>
            <a:pPr>
              <a:spcBef>
                <a:spcPts val="1800"/>
              </a:spcBef>
            </a:pPr>
            <a:r>
              <a:rPr lang="en-US" dirty="0"/>
              <a:t>Annual subscription fee based on number of students and number of campuses</a:t>
            </a:r>
          </a:p>
        </p:txBody>
      </p:sp>
      <p:sp>
        <p:nvSpPr>
          <p:cNvPr id="6" name="Slide Number Placeholder 5"/>
          <p:cNvSpPr>
            <a:spLocks noGrp="1"/>
          </p:cNvSpPr>
          <p:nvPr>
            <p:ph type="sldNum" sz="quarter" idx="12"/>
          </p:nvPr>
        </p:nvSpPr>
        <p:spPr/>
        <p:txBody>
          <a:bodyPr/>
          <a:lstStyle/>
          <a:p>
            <a:fld id="{83B61E77-9BA9-4F4B-8A45-FF7FFA153EA0}" type="slidenum">
              <a:rPr lang="en-US" smtClean="0"/>
              <a:t>11</a:t>
            </a:fld>
            <a:endParaRPr lang="en-US" dirty="0"/>
          </a:p>
        </p:txBody>
      </p:sp>
    </p:spTree>
    <p:extLst>
      <p:ext uri="{BB962C8B-B14F-4D97-AF65-F5344CB8AC3E}">
        <p14:creationId xmlns:p14="http://schemas.microsoft.com/office/powerpoint/2010/main" val="305049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3274" y="368775"/>
            <a:ext cx="11311899" cy="647833"/>
          </a:xfrm>
        </p:spPr>
        <p:txBody>
          <a:bodyPr>
            <a:normAutofit/>
          </a:bodyPr>
          <a:lstStyle/>
          <a:p>
            <a:r>
              <a:rPr lang="en-US" dirty="0"/>
              <a:t>Schools in MHEC and Sister Compact States Receive…</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53649" y="1036279"/>
            <a:ext cx="10893684" cy="12832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800" b="1" spc="300" dirty="0"/>
              <a:t>Skip the sales process – MHEC has negotiated on your behalf</a:t>
            </a:r>
          </a:p>
          <a:p>
            <a:pPr>
              <a:spcBef>
                <a:spcPts val="600"/>
              </a:spcBef>
            </a:pPr>
            <a:r>
              <a:rPr lang="en-US" sz="1800" dirty="0"/>
              <a:t>Pre-negotiated rates and contract approved by MHEC</a:t>
            </a:r>
          </a:p>
          <a:p>
            <a:pPr>
              <a:spcBef>
                <a:spcPts val="600"/>
              </a:spcBef>
            </a:pPr>
            <a:r>
              <a:rPr lang="en-US" sz="1800" dirty="0"/>
              <a:t>Quick implementation – easily launch in less than a week</a:t>
            </a:r>
          </a:p>
        </p:txBody>
      </p:sp>
      <p:sp>
        <p:nvSpPr>
          <p:cNvPr id="3" name="Footer Placeholder 2"/>
          <p:cNvSpPr>
            <a:spLocks noGrp="1"/>
          </p:cNvSpPr>
          <p:nvPr>
            <p:ph type="ftr" sz="quarter" idx="11"/>
          </p:nvPr>
        </p:nvSpPr>
        <p:spPr/>
        <p:txBody>
          <a:bodyPr/>
          <a:lstStyle/>
          <a:p>
            <a:r>
              <a:rPr lang="en-US" dirty="0"/>
              <a:t>sales@meta.app  meta.app/mhec</a:t>
            </a:r>
          </a:p>
        </p:txBody>
      </p:sp>
      <p:graphicFrame>
        <p:nvGraphicFramePr>
          <p:cNvPr id="5" name="Table 4"/>
          <p:cNvGraphicFramePr>
            <a:graphicFrameLocks noGrp="1"/>
          </p:cNvGraphicFramePr>
          <p:nvPr>
            <p:extLst>
              <p:ext uri="{D42A27DB-BD31-4B8C-83A1-F6EECF244321}">
                <p14:modId xmlns:p14="http://schemas.microsoft.com/office/powerpoint/2010/main" val="2943455976"/>
              </p:ext>
            </p:extLst>
          </p:nvPr>
        </p:nvGraphicFramePr>
        <p:xfrm>
          <a:off x="625099" y="2319520"/>
          <a:ext cx="7528301" cy="3265984"/>
        </p:xfrm>
        <a:graphic>
          <a:graphicData uri="http://schemas.openxmlformats.org/drawingml/2006/table">
            <a:tbl>
              <a:tblPr firstRow="1" bandRow="1">
                <a:tableStyleId>{5C22544A-7EE6-4342-B048-85BDC9FD1C3A}</a:tableStyleId>
              </a:tblPr>
              <a:tblGrid>
                <a:gridCol w="1962149">
                  <a:extLst>
                    <a:ext uri="{9D8B030D-6E8A-4147-A177-3AD203B41FA5}">
                      <a16:colId xmlns:a16="http://schemas.microsoft.com/office/drawing/2014/main" val="20000"/>
                    </a:ext>
                  </a:extLst>
                </a:gridCol>
                <a:gridCol w="2124452">
                  <a:extLst>
                    <a:ext uri="{9D8B030D-6E8A-4147-A177-3AD203B41FA5}">
                      <a16:colId xmlns:a16="http://schemas.microsoft.com/office/drawing/2014/main" val="800013496"/>
                    </a:ext>
                  </a:extLst>
                </a:gridCol>
                <a:gridCol w="3441700">
                  <a:extLst>
                    <a:ext uri="{9D8B030D-6E8A-4147-A177-3AD203B41FA5}">
                      <a16:colId xmlns:a16="http://schemas.microsoft.com/office/drawing/2014/main" val="20002"/>
                    </a:ext>
                  </a:extLst>
                </a:gridCol>
              </a:tblGrid>
              <a:tr h="316502">
                <a:tc>
                  <a:txBody>
                    <a:bodyPr/>
                    <a:lstStyle/>
                    <a:p>
                      <a:pPr algn="l"/>
                      <a:r>
                        <a:rPr lang="en-US" sz="1600" dirty="0"/>
                        <a:t>Eligible</a:t>
                      </a:r>
                      <a:r>
                        <a:rPr lang="en-US" sz="1600" baseline="0" dirty="0"/>
                        <a:t> Population</a:t>
                      </a:r>
                      <a:endParaRPr lang="en-US" sz="1600" dirty="0"/>
                    </a:p>
                  </a:txBody>
                  <a:tcPr>
                    <a:solidFill>
                      <a:srgbClr val="40919E"/>
                    </a:solidFill>
                  </a:tcPr>
                </a:tc>
                <a:tc>
                  <a:txBody>
                    <a:bodyPr/>
                    <a:lstStyle/>
                    <a:p>
                      <a:pPr algn="l"/>
                      <a:r>
                        <a:rPr lang="en-US" sz="1600" dirty="0"/>
                        <a:t># of Campuses</a:t>
                      </a:r>
                    </a:p>
                  </a:txBody>
                  <a:tcPr>
                    <a:solidFill>
                      <a:srgbClr val="40919E"/>
                    </a:solidFill>
                  </a:tcPr>
                </a:tc>
                <a:tc>
                  <a:txBody>
                    <a:bodyPr/>
                    <a:lstStyle/>
                    <a:p>
                      <a:pPr algn="l"/>
                      <a:r>
                        <a:rPr lang="en-US" sz="1600" dirty="0"/>
                        <a:t>MHEC</a:t>
                      </a:r>
                      <a:r>
                        <a:rPr lang="en-US" sz="1600" baseline="0" dirty="0"/>
                        <a:t> Annual Sponsorship Fee</a:t>
                      </a:r>
                      <a:endParaRPr lang="en-US" sz="1600" dirty="0"/>
                    </a:p>
                  </a:txBody>
                  <a:tcPr>
                    <a:solidFill>
                      <a:srgbClr val="40919E"/>
                    </a:solidFill>
                  </a:tcPr>
                </a:tc>
                <a:extLst>
                  <a:ext uri="{0D108BD9-81ED-4DB2-BD59-A6C34878D82A}">
                    <a16:rowId xmlns:a16="http://schemas.microsoft.com/office/drawing/2014/main" val="10000"/>
                  </a:ext>
                </a:extLst>
              </a:tr>
              <a:tr h="465870">
                <a:tc rowSpan="2">
                  <a:txBody>
                    <a:bodyPr/>
                    <a:lstStyle/>
                    <a:p>
                      <a:pPr algn="l"/>
                      <a:r>
                        <a:rPr lang="en-US" sz="1600" b="1" kern="1200" dirty="0">
                          <a:solidFill>
                            <a:schemeClr val="dk1"/>
                          </a:solidFill>
                          <a:latin typeface="+mn-lt"/>
                          <a:ea typeface="+mn-ea"/>
                          <a:cs typeface="+mn-cs"/>
                        </a:rPr>
                        <a:t>Under 2,000</a:t>
                      </a:r>
                    </a:p>
                  </a:txBody>
                  <a:tcPr anchor="ctr">
                    <a:lnB w="12700" cap="flat" cmpd="sng" algn="ctr">
                      <a:solidFill>
                        <a:schemeClr val="tx1"/>
                      </a:solidFill>
                      <a:prstDash val="solid"/>
                      <a:round/>
                      <a:headEnd type="none" w="med" len="med"/>
                      <a:tailEnd type="none" w="med" len="med"/>
                    </a:lnB>
                    <a:noFill/>
                  </a:tcPr>
                </a:tc>
                <a:tc>
                  <a:txBody>
                    <a:bodyPr/>
                    <a:lstStyle/>
                    <a:p>
                      <a:pPr algn="l"/>
                      <a:r>
                        <a:rPr lang="en-US" sz="1600" i="0" u="none" dirty="0"/>
                        <a:t>Single Campus</a:t>
                      </a:r>
                    </a:p>
                  </a:txBody>
                  <a:tcPr anchor="ctr">
                    <a:noFill/>
                  </a:tcPr>
                </a:tc>
                <a:tc>
                  <a:txBody>
                    <a:bodyPr/>
                    <a:lstStyle/>
                    <a:p>
                      <a:pPr algn="l"/>
                      <a:r>
                        <a:rPr lang="en-US" sz="1600" b="1" dirty="0"/>
                        <a:t>$7,000</a:t>
                      </a:r>
                    </a:p>
                  </a:txBody>
                  <a:tcPr anchor="ctr">
                    <a:noFill/>
                  </a:tcPr>
                </a:tc>
                <a:extLst>
                  <a:ext uri="{0D108BD9-81ED-4DB2-BD59-A6C34878D82A}">
                    <a16:rowId xmlns:a16="http://schemas.microsoft.com/office/drawing/2014/main" val="10001"/>
                  </a:ext>
                </a:extLst>
              </a:tr>
              <a:tr h="465870">
                <a:tc vMerge="1">
                  <a:txBody>
                    <a:bodyPr/>
                    <a:lstStyle/>
                    <a:p>
                      <a:pPr algn="l"/>
                      <a:endParaRPr lang="en-US" sz="1600" dirty="0"/>
                    </a:p>
                  </a:txBody>
                  <a:tcPr anchor="ctr">
                    <a:lnB w="12700" cap="flat" cmpd="sng" algn="ctr">
                      <a:solidFill>
                        <a:schemeClr val="tx1"/>
                      </a:solidFill>
                      <a:prstDash val="solid"/>
                      <a:round/>
                      <a:headEnd type="none" w="med" len="med"/>
                      <a:tailEnd type="none" w="med" len="med"/>
                    </a:lnB>
                    <a:noFill/>
                  </a:tcPr>
                </a:tc>
                <a:tc>
                  <a:txBody>
                    <a:bodyPr/>
                    <a:lstStyle/>
                    <a:p>
                      <a:pPr algn="l"/>
                      <a:r>
                        <a:rPr lang="en-US" sz="1600" i="0" u="none" dirty="0"/>
                        <a:t>Multiple Campuses</a:t>
                      </a: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$7,000</a:t>
                      </a:r>
                      <a:r>
                        <a:rPr lang="en-US" sz="1600" b="1" baseline="0" dirty="0"/>
                        <a:t> + $2,000/campus</a:t>
                      </a:r>
                      <a:endParaRPr lang="en-US" sz="1600" b="1" dirty="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01354">
                <a:tc rowSpan="2">
                  <a:txBody>
                    <a:bodyPr/>
                    <a:lstStyle/>
                    <a:p>
                      <a:pPr algn="l"/>
                      <a:r>
                        <a:rPr lang="en-US" sz="1600" b="1" kern="1200" dirty="0">
                          <a:solidFill>
                            <a:schemeClr val="dk1"/>
                          </a:solidFill>
                          <a:latin typeface="+mn-lt"/>
                          <a:ea typeface="+mn-ea"/>
                          <a:cs typeface="+mn-cs"/>
                        </a:rPr>
                        <a:t>2,001 - 4,000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lang="en-US" sz="1600" i="0" u="none" dirty="0"/>
                        <a:t>Single Campus</a:t>
                      </a:r>
                    </a:p>
                  </a:txBody>
                  <a:tcPr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l"/>
                      <a:r>
                        <a:rPr lang="en-US" sz="1600" b="1" dirty="0"/>
                        <a:t>$12,000</a:t>
                      </a:r>
                    </a:p>
                  </a:txBody>
                  <a:tcPr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3"/>
                  </a:ext>
                </a:extLst>
              </a:tr>
              <a:tr h="465870">
                <a:tc vMerge="1">
                  <a:txBody>
                    <a:bodyPr/>
                    <a:lstStyle/>
                    <a:p>
                      <a:pPr algn="l"/>
                      <a:endParaRPr lang="en-US" sz="1600" dirty="0"/>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u="none" dirty="0"/>
                        <a:t>Multiple Campuses</a:t>
                      </a:r>
                    </a:p>
                  </a:txBody>
                  <a:tcPr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$12,000</a:t>
                      </a:r>
                      <a:r>
                        <a:rPr lang="en-US" sz="1600" b="1" baseline="0" dirty="0"/>
                        <a:t> + $2,000/campus</a:t>
                      </a:r>
                      <a:endParaRPr lang="en-US" sz="1600" b="1" dirty="0"/>
                    </a:p>
                  </a:txBody>
                  <a:tcPr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465870">
                <a:tc rowSpan="2">
                  <a:txBody>
                    <a:bodyPr/>
                    <a:lstStyle/>
                    <a:p>
                      <a:pPr algn="l"/>
                      <a:r>
                        <a:rPr lang="en-US" sz="1600" b="1" kern="1200" dirty="0">
                          <a:solidFill>
                            <a:schemeClr val="dk1"/>
                          </a:solidFill>
                          <a:latin typeface="+mn-lt"/>
                          <a:ea typeface="+mn-ea"/>
                          <a:cs typeface="+mn-cs"/>
                        </a:rPr>
                        <a:t>More than 4,000</a:t>
                      </a:r>
                    </a:p>
                  </a:txBody>
                  <a:tcPr anchor="ctr">
                    <a:lnT w="12700" cap="flat" cmpd="sng" algn="ctr">
                      <a:solidFill>
                        <a:schemeClr val="tx1"/>
                      </a:solidFill>
                      <a:prstDash val="solid"/>
                      <a:round/>
                      <a:headEnd type="none" w="med" len="med"/>
                      <a:tailEnd type="none" w="med" len="med"/>
                    </a:lnT>
                    <a:noFill/>
                  </a:tcPr>
                </a:tc>
                <a:tc>
                  <a:txBody>
                    <a:bodyPr/>
                    <a:lstStyle/>
                    <a:p>
                      <a:pPr algn="l"/>
                      <a:r>
                        <a:rPr lang="en-US" sz="1600" i="0" u="none" dirty="0"/>
                        <a:t>Single Campus</a:t>
                      </a:r>
                    </a:p>
                  </a:txBody>
                  <a:tcPr anchor="ctr">
                    <a:lnT w="12700" cap="flat" cmpd="sng" algn="ctr">
                      <a:solidFill>
                        <a:schemeClr val="tx1"/>
                      </a:solidFill>
                      <a:prstDash val="solid"/>
                      <a:round/>
                      <a:headEnd type="none" w="med" len="med"/>
                      <a:tailEnd type="none" w="med" len="med"/>
                    </a:lnT>
                    <a:noFill/>
                  </a:tcPr>
                </a:tc>
                <a:tc>
                  <a:txBody>
                    <a:bodyPr/>
                    <a:lstStyle/>
                    <a:p>
                      <a:pPr algn="l"/>
                      <a:r>
                        <a:rPr lang="en-US" sz="1600" b="1" dirty="0"/>
                        <a:t>$20,000</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5"/>
                  </a:ext>
                </a:extLst>
              </a:tr>
              <a:tr h="465870">
                <a:tc vMerge="1">
                  <a:txBody>
                    <a:bodyPr/>
                    <a:lstStyle/>
                    <a:p>
                      <a:pPr algn="l"/>
                      <a:endParaRPr lang="en-US" sz="1600" dirty="0"/>
                    </a:p>
                  </a:txBody>
                  <a:tcPr anchor="ctr">
                    <a:noFill/>
                  </a:tcPr>
                </a:tc>
                <a:tc>
                  <a:txBody>
                    <a:bodyPr/>
                    <a:lstStyle/>
                    <a:p>
                      <a:pPr algn="l"/>
                      <a:r>
                        <a:rPr lang="en-US" sz="1600" i="0" u="none" dirty="0"/>
                        <a:t>Multiple Campuses</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$25,000</a:t>
                      </a:r>
                      <a:r>
                        <a:rPr lang="en-US" sz="1600" b="1" baseline="0" dirty="0"/>
                        <a:t> + $2,000/campus</a:t>
                      </a:r>
                      <a:endParaRPr lang="en-US" sz="1600" b="1" dirty="0"/>
                    </a:p>
                  </a:txBody>
                  <a:tcPr anchor="ctr">
                    <a:noFill/>
                  </a:tcPr>
                </a:tc>
                <a:extLst>
                  <a:ext uri="{0D108BD9-81ED-4DB2-BD59-A6C34878D82A}">
                    <a16:rowId xmlns:a16="http://schemas.microsoft.com/office/drawing/2014/main" val="10006"/>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577" y="1640941"/>
            <a:ext cx="830429" cy="6785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7977" y="1269749"/>
            <a:ext cx="1434527" cy="4874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076" y="2005960"/>
            <a:ext cx="1710327" cy="313560"/>
          </a:xfrm>
          <a:prstGeom prst="rect">
            <a:avLst/>
          </a:prstGeom>
        </p:spPr>
      </p:pic>
      <p:sp>
        <p:nvSpPr>
          <p:cNvPr id="8" name="Slide Number Placeholder 7"/>
          <p:cNvSpPr>
            <a:spLocks noGrp="1"/>
          </p:cNvSpPr>
          <p:nvPr>
            <p:ph type="sldNum" sz="quarter" idx="12"/>
          </p:nvPr>
        </p:nvSpPr>
        <p:spPr/>
        <p:txBody>
          <a:bodyPr/>
          <a:lstStyle/>
          <a:p>
            <a:fld id="{83B61E77-9BA9-4F4B-8A45-FF7FFA153EA0}" type="slidenum">
              <a:rPr lang="en-US" smtClean="0"/>
              <a:t>12</a:t>
            </a:fld>
            <a:endParaRPr lang="en-US" dirty="0"/>
          </a:p>
        </p:txBody>
      </p:sp>
    </p:spTree>
    <p:extLst>
      <p:ext uri="{BB962C8B-B14F-4D97-AF65-F5344CB8AC3E}">
        <p14:creationId xmlns:p14="http://schemas.microsoft.com/office/powerpoint/2010/main" val="351410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a:bodyPr>
          <a:lstStyle/>
          <a:p>
            <a:r>
              <a:rPr lang="en-US" dirty="0"/>
              <a:t>META is Your Ideal Student Wellness Partner</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47712" y="1145263"/>
            <a:ext cx="10893684" cy="4986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800" b="1" spc="300" dirty="0">
                <a:solidFill>
                  <a:srgbClr val="40919E"/>
                </a:solidFill>
              </a:rPr>
              <a:t>Give Students a Service They Will Actually Use </a:t>
            </a:r>
            <a:br>
              <a:rPr lang="en-US" sz="1800" b="1" spc="300" dirty="0">
                <a:solidFill>
                  <a:srgbClr val="40919E"/>
                </a:solidFill>
              </a:rPr>
            </a:br>
            <a:r>
              <a:rPr lang="en-US" sz="1800" b="1" spc="300" dirty="0">
                <a:solidFill>
                  <a:srgbClr val="40919E"/>
                </a:solidFill>
              </a:rPr>
              <a:t>– META’s student engagement rate is the best in the industry</a:t>
            </a:r>
            <a:br>
              <a:rPr lang="en-US" sz="1800" b="1" spc="300" dirty="0">
                <a:solidFill>
                  <a:srgbClr val="40919E"/>
                </a:solidFill>
              </a:rPr>
            </a:br>
            <a:endParaRPr lang="en-US" sz="1800" b="1" spc="300" dirty="0">
              <a:solidFill>
                <a:srgbClr val="40919E"/>
              </a:solidFill>
            </a:endParaRPr>
          </a:p>
          <a:p>
            <a:pPr>
              <a:spcBef>
                <a:spcPts val="1800"/>
              </a:spcBef>
            </a:pPr>
            <a:r>
              <a:rPr lang="en-US" sz="1800" b="1" dirty="0"/>
              <a:t>No</a:t>
            </a:r>
            <a:r>
              <a:rPr lang="en-US" sz="1800" dirty="0"/>
              <a:t> subscription or </a:t>
            </a:r>
            <a:r>
              <a:rPr lang="en-US" sz="1800" b="1" dirty="0"/>
              <a:t>access</a:t>
            </a:r>
            <a:r>
              <a:rPr lang="en-US" sz="1800" dirty="0"/>
              <a:t> </a:t>
            </a:r>
            <a:r>
              <a:rPr lang="en-US" sz="1800" b="1" dirty="0"/>
              <a:t>fees</a:t>
            </a:r>
            <a:r>
              <a:rPr lang="en-US" sz="1800" dirty="0"/>
              <a:t> to students</a:t>
            </a:r>
          </a:p>
          <a:p>
            <a:pPr>
              <a:spcBef>
                <a:spcPts val="1800"/>
              </a:spcBef>
            </a:pPr>
            <a:r>
              <a:rPr lang="en-US" sz="1800" b="1" dirty="0"/>
              <a:t>Sliding scale </a:t>
            </a:r>
            <a:r>
              <a:rPr lang="en-US" sz="1800" dirty="0"/>
              <a:t>and </a:t>
            </a:r>
            <a:r>
              <a:rPr lang="en-US" sz="1800" b="1" dirty="0"/>
              <a:t>hardship rates</a:t>
            </a:r>
            <a:r>
              <a:rPr lang="en-US" sz="1800" dirty="0"/>
              <a:t>; </a:t>
            </a:r>
            <a:r>
              <a:rPr lang="en-US" sz="1800" b="1" dirty="0"/>
              <a:t>insurance</a:t>
            </a:r>
            <a:r>
              <a:rPr lang="en-US" sz="1800" dirty="0"/>
              <a:t> plans accepted</a:t>
            </a:r>
          </a:p>
          <a:p>
            <a:pPr>
              <a:spcBef>
                <a:spcPts val="1800"/>
              </a:spcBef>
            </a:pPr>
            <a:r>
              <a:rPr lang="en-US" sz="1800" dirty="0"/>
              <a:t>Option to offer </a:t>
            </a:r>
            <a:r>
              <a:rPr lang="en-US" sz="1800" b="1" dirty="0"/>
              <a:t>school-paid sessions </a:t>
            </a:r>
            <a:r>
              <a:rPr lang="en-US" sz="1800" dirty="0"/>
              <a:t>for some or all students</a:t>
            </a:r>
          </a:p>
          <a:p>
            <a:pPr marL="0" indent="0">
              <a:spcBef>
                <a:spcPts val="1800"/>
              </a:spcBef>
              <a:buNone/>
            </a:pPr>
            <a:endParaRPr lang="en-US" sz="1800" b="1" spc="300" dirty="0">
              <a:solidFill>
                <a:srgbClr val="40919E"/>
              </a:solidFill>
            </a:endParaRPr>
          </a:p>
          <a:p>
            <a:pPr marL="0" indent="0">
              <a:spcBef>
                <a:spcPts val="1800"/>
              </a:spcBef>
              <a:buNone/>
            </a:pPr>
            <a:r>
              <a:rPr lang="en-US" sz="1800" b="1" spc="300" dirty="0">
                <a:solidFill>
                  <a:srgbClr val="40919E"/>
                </a:solidFill>
              </a:rPr>
              <a:t>Provide Access to the Best Counselor Network for College Students</a:t>
            </a:r>
          </a:p>
          <a:p>
            <a:pPr>
              <a:spcBef>
                <a:spcPts val="1800"/>
              </a:spcBef>
            </a:pPr>
            <a:r>
              <a:rPr lang="en-US" sz="1800" dirty="0"/>
              <a:t>Counselors </a:t>
            </a:r>
            <a:r>
              <a:rPr lang="en-US" sz="1800" b="1" dirty="0"/>
              <a:t>matched</a:t>
            </a:r>
            <a:r>
              <a:rPr lang="en-US" sz="1800" dirty="0"/>
              <a:t> to your </a:t>
            </a:r>
            <a:r>
              <a:rPr lang="en-US" sz="1800" b="1" dirty="0"/>
              <a:t>student demographics </a:t>
            </a:r>
            <a:r>
              <a:rPr lang="en-US" sz="1800" dirty="0"/>
              <a:t>are available days, </a:t>
            </a:r>
            <a:r>
              <a:rPr lang="en-US" sz="1800" b="1" dirty="0"/>
              <a:t>evenings</a:t>
            </a:r>
            <a:r>
              <a:rPr lang="en-US" sz="1800" dirty="0"/>
              <a:t>, and </a:t>
            </a:r>
            <a:r>
              <a:rPr lang="en-US" sz="1800" b="1" dirty="0"/>
              <a:t>weekends</a:t>
            </a:r>
          </a:p>
          <a:p>
            <a:pPr>
              <a:spcBef>
                <a:spcPts val="1800"/>
              </a:spcBef>
            </a:pPr>
            <a:r>
              <a:rPr lang="en-US" sz="1800" dirty="0"/>
              <a:t>Include </a:t>
            </a:r>
            <a:r>
              <a:rPr lang="en-US" sz="1800" b="1" dirty="0"/>
              <a:t>your own counseling staff </a:t>
            </a:r>
            <a:r>
              <a:rPr lang="en-US" sz="1800" dirty="0"/>
              <a:t>at no additional charge to provide even more options for students</a:t>
            </a:r>
            <a:endParaRPr lang="en-US" sz="1800" b="1" spc="300" dirty="0">
              <a:solidFill>
                <a:srgbClr val="40919E"/>
              </a:solidFill>
            </a:endParaRPr>
          </a:p>
          <a:p>
            <a:pPr marL="0" indent="0">
              <a:spcBef>
                <a:spcPts val="1800"/>
              </a:spcBef>
              <a:buNone/>
            </a:pPr>
            <a:endParaRPr lang="en-US" sz="1800"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83711" y="368775"/>
            <a:ext cx="2560958" cy="3834161"/>
          </a:xfrm>
          <a:prstGeom prst="rect">
            <a:avLst/>
          </a:prstGeom>
        </p:spPr>
      </p:pic>
      <p:sp>
        <p:nvSpPr>
          <p:cNvPr id="3" name="Footer Placeholder 2"/>
          <p:cNvSpPr>
            <a:spLocks noGrp="1"/>
          </p:cNvSpPr>
          <p:nvPr>
            <p:ph type="ftr" sz="quarter" idx="11"/>
          </p:nvPr>
        </p:nvSpPr>
        <p:spPr/>
        <p:txBody>
          <a:bodyPr/>
          <a:lstStyle/>
          <a:p>
            <a:r>
              <a:rPr lang="en-US" dirty="0"/>
              <a:t>sales@meta.app  meta.app/mhec</a:t>
            </a:r>
          </a:p>
        </p:txBody>
      </p:sp>
      <p:sp>
        <p:nvSpPr>
          <p:cNvPr id="5" name="Slide Number Placeholder 4"/>
          <p:cNvSpPr>
            <a:spLocks noGrp="1"/>
          </p:cNvSpPr>
          <p:nvPr>
            <p:ph type="sldNum" sz="quarter" idx="12"/>
          </p:nvPr>
        </p:nvSpPr>
        <p:spPr/>
        <p:txBody>
          <a:bodyPr/>
          <a:lstStyle/>
          <a:p>
            <a:fld id="{83B61E77-9BA9-4F4B-8A45-FF7FFA153EA0}" type="slidenum">
              <a:rPr lang="en-US" smtClean="0"/>
              <a:t>13</a:t>
            </a:fld>
            <a:endParaRPr lang="en-US" dirty="0"/>
          </a:p>
        </p:txBody>
      </p:sp>
    </p:spTree>
    <p:extLst>
      <p:ext uri="{BB962C8B-B14F-4D97-AF65-F5344CB8AC3E}">
        <p14:creationId xmlns:p14="http://schemas.microsoft.com/office/powerpoint/2010/main" val="383989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E31609-845E-B145-A3B8-72A788FF1EC0}"/>
              </a:ext>
            </a:extLst>
          </p:cNvPr>
          <p:cNvSpPr>
            <a:spLocks noGrp="1"/>
          </p:cNvSpPr>
          <p:nvPr>
            <p:ph type="ftr" sz="quarter" idx="11"/>
          </p:nvPr>
        </p:nvSpPr>
        <p:spPr/>
        <p:txBody>
          <a:bodyPr/>
          <a:lstStyle/>
          <a:p>
            <a:r>
              <a:rPr lang="en-US" dirty="0"/>
              <a:t>sales@meta.app  meta.app/mhec</a:t>
            </a:r>
          </a:p>
        </p:txBody>
      </p:sp>
      <p:sp>
        <p:nvSpPr>
          <p:cNvPr id="3" name="Title 2">
            <a:extLst>
              <a:ext uri="{FF2B5EF4-FFF2-40B4-BE49-F238E27FC236}">
                <a16:creationId xmlns:a16="http://schemas.microsoft.com/office/drawing/2014/main" id="{8A93F592-0356-CF44-9306-40BDAAE9DAB5}"/>
              </a:ext>
            </a:extLst>
          </p:cNvPr>
          <p:cNvSpPr>
            <a:spLocks noGrp="1"/>
          </p:cNvSpPr>
          <p:nvPr>
            <p:ph type="title"/>
          </p:nvPr>
        </p:nvSpPr>
        <p:spPr>
          <a:xfrm>
            <a:off x="838200" y="336604"/>
            <a:ext cx="10515600" cy="647833"/>
          </a:xfrm>
        </p:spPr>
        <p:txBody>
          <a:bodyPr/>
          <a:lstStyle/>
          <a:p>
            <a:r>
              <a:rPr lang="en-US" dirty="0"/>
              <a:t>Questions and Next Steps</a:t>
            </a:r>
          </a:p>
        </p:txBody>
      </p:sp>
      <p:grpSp>
        <p:nvGrpSpPr>
          <p:cNvPr id="31" name="Group 30"/>
          <p:cNvGrpSpPr/>
          <p:nvPr/>
        </p:nvGrpSpPr>
        <p:grpSpPr>
          <a:xfrm>
            <a:off x="838200" y="3194558"/>
            <a:ext cx="5537653" cy="644285"/>
            <a:chOff x="888546" y="4200227"/>
            <a:chExt cx="5537653" cy="644285"/>
          </a:xfrm>
        </p:grpSpPr>
        <p:sp>
          <p:nvSpPr>
            <p:cNvPr id="4" name="Title 1">
              <a:extLst>
                <a:ext uri="{FF2B5EF4-FFF2-40B4-BE49-F238E27FC236}">
                  <a16:creationId xmlns:a16="http://schemas.microsoft.com/office/drawing/2014/main" id="{35FC47CB-66F1-EA44-B346-23576261DBBE}"/>
                </a:ext>
              </a:extLst>
            </p:cNvPr>
            <p:cNvSpPr txBox="1">
              <a:spLocks/>
            </p:cNvSpPr>
            <p:nvPr/>
          </p:nvSpPr>
          <p:spPr>
            <a:xfrm>
              <a:off x="888546" y="4200227"/>
              <a:ext cx="4832350"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Sri Santhanam, </a:t>
              </a:r>
              <a:r>
                <a:rPr lang="en-US" sz="1600" dirty="0">
                  <a:solidFill>
                    <a:schemeClr val="tx1">
                      <a:lumMod val="75000"/>
                      <a:lumOff val="25000"/>
                    </a:schemeClr>
                  </a:solidFill>
                </a:rPr>
                <a:t>META SVP</a:t>
              </a:r>
            </a:p>
          </p:txBody>
        </p:sp>
        <p:sp>
          <p:nvSpPr>
            <p:cNvPr id="5" name="Title 1">
              <a:extLst>
                <a:ext uri="{FF2B5EF4-FFF2-40B4-BE49-F238E27FC236}">
                  <a16:creationId xmlns:a16="http://schemas.microsoft.com/office/drawing/2014/main" id="{36E87EC8-B0A8-6D4A-890D-4C70BFF43DC9}"/>
                </a:ext>
              </a:extLst>
            </p:cNvPr>
            <p:cNvSpPr txBox="1">
              <a:spLocks/>
            </p:cNvSpPr>
            <p:nvPr/>
          </p:nvSpPr>
          <p:spPr>
            <a:xfrm>
              <a:off x="1204640" y="4422130"/>
              <a:ext cx="5221559" cy="422382"/>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ssanthanam@meta.app	    (224) 227-3568</a:t>
              </a:r>
            </a:p>
          </p:txBody>
        </p:sp>
        <p:sp>
          <p:nvSpPr>
            <p:cNvPr id="7" name="Graphic 35">
              <a:extLst>
                <a:ext uri="{FF2B5EF4-FFF2-40B4-BE49-F238E27FC236}">
                  <a16:creationId xmlns:a16="http://schemas.microsoft.com/office/drawing/2014/main" id="{5F744CE3-7CFE-9343-9B90-4B819AED811E}"/>
                </a:ext>
              </a:extLst>
            </p:cNvPr>
            <p:cNvSpPr/>
            <p:nvPr/>
          </p:nvSpPr>
          <p:spPr>
            <a:xfrm>
              <a:off x="3929569" y="4533364"/>
              <a:ext cx="270707" cy="271224"/>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40919E"/>
            </a:solidFill>
            <a:ln w="11596" cap="flat">
              <a:noFill/>
              <a:prstDash val="solid"/>
              <a:miter/>
            </a:ln>
          </p:spPr>
          <p:txBody>
            <a:bodyPr rtlCol="0" anchor="ctr"/>
            <a:lstStyle/>
            <a:p>
              <a:endParaRPr lang="en-US" dirty="0"/>
            </a:p>
          </p:txBody>
        </p:sp>
        <p:sp>
          <p:nvSpPr>
            <p:cNvPr id="8" name="Graphic 28">
              <a:extLst>
                <a:ext uri="{FF2B5EF4-FFF2-40B4-BE49-F238E27FC236}">
                  <a16:creationId xmlns:a16="http://schemas.microsoft.com/office/drawing/2014/main" id="{5F08EF34-46AC-8A47-81EA-1DA8BE09B434}"/>
                </a:ext>
              </a:extLst>
            </p:cNvPr>
            <p:cNvSpPr/>
            <p:nvPr/>
          </p:nvSpPr>
          <p:spPr>
            <a:xfrm>
              <a:off x="1001186" y="4610925"/>
              <a:ext cx="203455" cy="152590"/>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40919E"/>
            </a:solidFill>
            <a:ln w="1116" cap="flat">
              <a:noFill/>
              <a:prstDash val="solid"/>
              <a:miter/>
            </a:ln>
          </p:spPr>
          <p:txBody>
            <a:bodyPr rtlCol="0" anchor="ctr"/>
            <a:lstStyle/>
            <a:p>
              <a:endParaRPr lang="en-US" dirty="0"/>
            </a:p>
          </p:txBody>
        </p:sp>
      </p:grpSp>
      <p:grpSp>
        <p:nvGrpSpPr>
          <p:cNvPr id="30" name="Group 29"/>
          <p:cNvGrpSpPr/>
          <p:nvPr/>
        </p:nvGrpSpPr>
        <p:grpSpPr>
          <a:xfrm>
            <a:off x="838200" y="1961407"/>
            <a:ext cx="5353503" cy="644284"/>
            <a:chOff x="925975" y="3381616"/>
            <a:chExt cx="5353503" cy="644284"/>
          </a:xfrm>
        </p:grpSpPr>
        <p:sp>
          <p:nvSpPr>
            <p:cNvPr id="13" name="Title 1">
              <a:extLst>
                <a:ext uri="{FF2B5EF4-FFF2-40B4-BE49-F238E27FC236}">
                  <a16:creationId xmlns:a16="http://schemas.microsoft.com/office/drawing/2014/main" id="{8807C494-CA40-CF4E-8260-55003ABF5FB1}"/>
                </a:ext>
              </a:extLst>
            </p:cNvPr>
            <p:cNvSpPr txBox="1">
              <a:spLocks/>
            </p:cNvSpPr>
            <p:nvPr/>
          </p:nvSpPr>
          <p:spPr>
            <a:xfrm>
              <a:off x="925975" y="3381616"/>
              <a:ext cx="4635500"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Katy Allen, </a:t>
              </a:r>
              <a:r>
                <a:rPr lang="en-US" sz="1600" dirty="0">
                  <a:solidFill>
                    <a:schemeClr val="tx1">
                      <a:lumMod val="75000"/>
                      <a:lumOff val="25000"/>
                    </a:schemeClr>
                  </a:solidFill>
                </a:rPr>
                <a:t>META Director</a:t>
              </a:r>
              <a:endParaRPr lang="en-US" sz="1600" i="1" dirty="0">
                <a:solidFill>
                  <a:schemeClr val="tx1">
                    <a:lumMod val="75000"/>
                    <a:lumOff val="25000"/>
                  </a:schemeClr>
                </a:solidFill>
              </a:endParaRPr>
            </a:p>
          </p:txBody>
        </p:sp>
        <p:sp>
          <p:nvSpPr>
            <p:cNvPr id="14" name="Title 1">
              <a:extLst>
                <a:ext uri="{FF2B5EF4-FFF2-40B4-BE49-F238E27FC236}">
                  <a16:creationId xmlns:a16="http://schemas.microsoft.com/office/drawing/2014/main" id="{59269769-9B91-424A-B058-F1882EE8201B}"/>
                </a:ext>
              </a:extLst>
            </p:cNvPr>
            <p:cNvSpPr txBox="1">
              <a:spLocks/>
            </p:cNvSpPr>
            <p:nvPr/>
          </p:nvSpPr>
          <p:spPr>
            <a:xfrm>
              <a:off x="1250949" y="3607748"/>
              <a:ext cx="5028529" cy="418152"/>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kallen@meta.app		   (630) 673-3920</a:t>
              </a:r>
            </a:p>
          </p:txBody>
        </p:sp>
        <p:sp>
          <p:nvSpPr>
            <p:cNvPr id="16" name="Graphic 35">
              <a:extLst>
                <a:ext uri="{FF2B5EF4-FFF2-40B4-BE49-F238E27FC236}">
                  <a16:creationId xmlns:a16="http://schemas.microsoft.com/office/drawing/2014/main" id="{BC85CF85-659E-5B47-893C-789FE1D78013}"/>
                </a:ext>
              </a:extLst>
            </p:cNvPr>
            <p:cNvSpPr/>
            <p:nvPr/>
          </p:nvSpPr>
          <p:spPr>
            <a:xfrm>
              <a:off x="3925335" y="3723467"/>
              <a:ext cx="271668" cy="236178"/>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40919E"/>
            </a:solidFill>
            <a:ln w="11596" cap="flat">
              <a:noFill/>
              <a:prstDash val="solid"/>
              <a:miter/>
            </a:ln>
          </p:spPr>
          <p:txBody>
            <a:bodyPr rtlCol="0" anchor="ctr"/>
            <a:lstStyle/>
            <a:p>
              <a:endParaRPr lang="en-US" dirty="0"/>
            </a:p>
          </p:txBody>
        </p:sp>
        <p:sp>
          <p:nvSpPr>
            <p:cNvPr id="17" name="Graphic 28">
              <a:extLst>
                <a:ext uri="{FF2B5EF4-FFF2-40B4-BE49-F238E27FC236}">
                  <a16:creationId xmlns:a16="http://schemas.microsoft.com/office/drawing/2014/main" id="{D46FCE58-6E48-204D-8744-B5ECFB00A4CD}"/>
                </a:ext>
              </a:extLst>
            </p:cNvPr>
            <p:cNvSpPr/>
            <p:nvPr/>
          </p:nvSpPr>
          <p:spPr>
            <a:xfrm>
              <a:off x="1029737" y="3777780"/>
              <a:ext cx="221213" cy="165909"/>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40919E"/>
            </a:solidFill>
            <a:ln w="1116" cap="flat">
              <a:noFill/>
              <a:prstDash val="solid"/>
              <a:miter/>
            </a:ln>
          </p:spPr>
          <p:txBody>
            <a:bodyPr rtlCol="0" anchor="ctr"/>
            <a:lstStyle/>
            <a:p>
              <a:endParaRPr lang="en-US" dirty="0"/>
            </a:p>
          </p:txBody>
        </p:sp>
      </p:grpSp>
      <p:sp>
        <p:nvSpPr>
          <p:cNvPr id="12" name="Slide Number Placeholder 11"/>
          <p:cNvSpPr>
            <a:spLocks noGrp="1"/>
          </p:cNvSpPr>
          <p:nvPr>
            <p:ph type="sldNum" sz="quarter" idx="12"/>
          </p:nvPr>
        </p:nvSpPr>
        <p:spPr/>
        <p:txBody>
          <a:bodyPr/>
          <a:lstStyle/>
          <a:p>
            <a:fld id="{83B61E77-9BA9-4F4B-8A45-FF7FFA153EA0}" type="slidenum">
              <a:rPr lang="en-US" smtClean="0"/>
              <a:t>14</a:t>
            </a:fld>
            <a:endParaRPr lang="en-US" dirty="0"/>
          </a:p>
        </p:txBody>
      </p:sp>
      <p:grpSp>
        <p:nvGrpSpPr>
          <p:cNvPr id="26" name="Group 25"/>
          <p:cNvGrpSpPr/>
          <p:nvPr/>
        </p:nvGrpSpPr>
        <p:grpSpPr>
          <a:xfrm>
            <a:off x="1531888" y="7252603"/>
            <a:ext cx="5294379" cy="748252"/>
            <a:chOff x="1021896" y="3910516"/>
            <a:chExt cx="5294379" cy="748252"/>
          </a:xfrm>
        </p:grpSpPr>
        <p:sp>
          <p:nvSpPr>
            <p:cNvPr id="18" name="Title 1">
              <a:extLst>
                <a:ext uri="{FF2B5EF4-FFF2-40B4-BE49-F238E27FC236}">
                  <a16:creationId xmlns:a16="http://schemas.microsoft.com/office/drawing/2014/main" id="{8807C494-CA40-CF4E-8260-55003ABF5FB1}"/>
                </a:ext>
              </a:extLst>
            </p:cNvPr>
            <p:cNvSpPr txBox="1">
              <a:spLocks/>
            </p:cNvSpPr>
            <p:nvPr/>
          </p:nvSpPr>
          <p:spPr>
            <a:xfrm>
              <a:off x="1021896" y="3910516"/>
              <a:ext cx="5294379" cy="325895"/>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00000"/>
                </a:lnSpc>
                <a:spcAft>
                  <a:spcPts val="1200"/>
                </a:spcAft>
              </a:pPr>
              <a:r>
                <a:rPr lang="en-US" sz="1600" b="1" spc="300" dirty="0">
                  <a:solidFill>
                    <a:schemeClr val="tx1">
                      <a:lumMod val="75000"/>
                      <a:lumOff val="25000"/>
                    </a:schemeClr>
                  </a:solidFill>
                </a:rPr>
                <a:t>Jennifer Dahlquist, </a:t>
              </a:r>
              <a:r>
                <a:rPr lang="en-US" sz="1600" dirty="0">
                  <a:solidFill>
                    <a:schemeClr val="tx1">
                      <a:lumMod val="75000"/>
                      <a:lumOff val="25000"/>
                    </a:schemeClr>
                  </a:solidFill>
                </a:rPr>
                <a:t>MHEC Vice President</a:t>
              </a:r>
              <a:endParaRPr lang="en-US" sz="1600" i="1" dirty="0">
                <a:solidFill>
                  <a:schemeClr val="tx1">
                    <a:lumMod val="75000"/>
                    <a:lumOff val="25000"/>
                  </a:schemeClr>
                </a:solidFill>
              </a:endParaRPr>
            </a:p>
          </p:txBody>
        </p:sp>
        <p:sp>
          <p:nvSpPr>
            <p:cNvPr id="19" name="Title 1">
              <a:extLst>
                <a:ext uri="{FF2B5EF4-FFF2-40B4-BE49-F238E27FC236}">
                  <a16:creationId xmlns:a16="http://schemas.microsoft.com/office/drawing/2014/main" id="{59269769-9B91-424A-B058-F1882EE8201B}"/>
                </a:ext>
              </a:extLst>
            </p:cNvPr>
            <p:cNvSpPr txBox="1">
              <a:spLocks/>
            </p:cNvSpPr>
            <p:nvPr/>
          </p:nvSpPr>
          <p:spPr>
            <a:xfrm>
              <a:off x="4171950" y="4153612"/>
              <a:ext cx="1928767" cy="483987"/>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(612) 677-2762</a:t>
              </a:r>
            </a:p>
          </p:txBody>
        </p:sp>
        <p:sp>
          <p:nvSpPr>
            <p:cNvPr id="21" name="Graphic 35">
              <a:extLst>
                <a:ext uri="{FF2B5EF4-FFF2-40B4-BE49-F238E27FC236}">
                  <a16:creationId xmlns:a16="http://schemas.microsoft.com/office/drawing/2014/main" id="{BC85CF85-659E-5B47-893C-789FE1D78013}"/>
                </a:ext>
              </a:extLst>
            </p:cNvPr>
            <p:cNvSpPr/>
            <p:nvPr/>
          </p:nvSpPr>
          <p:spPr>
            <a:xfrm>
              <a:off x="3936331" y="4281424"/>
              <a:ext cx="269211" cy="269725"/>
            </a:xfrm>
            <a:custGeom>
              <a:avLst/>
              <a:gdLst>
                <a:gd name="connsiteX0" fmla="*/ 516122 w 531890"/>
                <a:gd name="connsiteY0" fmla="*/ 390859 h 532905"/>
                <a:gd name="connsiteX1" fmla="*/ 516122 w 531890"/>
                <a:gd name="connsiteY1" fmla="*/ 390859 h 532905"/>
                <a:gd name="connsiteX2" fmla="*/ 410950 w 531890"/>
                <a:gd name="connsiteY2" fmla="*/ 321285 h 532905"/>
                <a:gd name="connsiteX3" fmla="*/ 361900 w 531890"/>
                <a:gd name="connsiteY3" fmla="*/ 323604 h 532905"/>
                <a:gd name="connsiteX4" fmla="*/ 320272 w 531890"/>
                <a:gd name="connsiteY4" fmla="*/ 346796 h 532905"/>
                <a:gd name="connsiteX5" fmla="*/ 248611 w 531890"/>
                <a:gd name="connsiteY5" fmla="*/ 283135 h 532905"/>
                <a:gd name="connsiteX6" fmla="*/ 185530 w 531890"/>
                <a:gd name="connsiteY6" fmla="*/ 211706 h 532905"/>
                <a:gd name="connsiteX7" fmla="*/ 208722 w 531890"/>
                <a:gd name="connsiteY7" fmla="*/ 170078 h 532905"/>
                <a:gd name="connsiteX8" fmla="*/ 210925 w 531890"/>
                <a:gd name="connsiteY8" fmla="*/ 120796 h 532905"/>
                <a:gd name="connsiteX9" fmla="*/ 176138 w 531890"/>
                <a:gd name="connsiteY9" fmla="*/ 67688 h 532905"/>
                <a:gd name="connsiteX10" fmla="*/ 142511 w 531890"/>
                <a:gd name="connsiteY10" fmla="*/ 17247 h 532905"/>
                <a:gd name="connsiteX11" fmla="*/ 141351 w 531890"/>
                <a:gd name="connsiteY11" fmla="*/ 15624 h 532905"/>
                <a:gd name="connsiteX12" fmla="*/ 112710 w 531890"/>
                <a:gd name="connsiteY12" fmla="*/ 86 h 532905"/>
                <a:gd name="connsiteX13" fmla="*/ 78850 w 531890"/>
                <a:gd name="connsiteY13" fmla="*/ 10174 h 532905"/>
                <a:gd name="connsiteX14" fmla="*/ 35715 w 531890"/>
                <a:gd name="connsiteY14" fmla="*/ 46468 h 532905"/>
                <a:gd name="connsiteX15" fmla="*/ 12523 w 531890"/>
                <a:gd name="connsiteY15" fmla="*/ 71515 h 532905"/>
                <a:gd name="connsiteX16" fmla="*/ 0 w 531890"/>
                <a:gd name="connsiteY16" fmla="*/ 103055 h 532905"/>
                <a:gd name="connsiteX17" fmla="*/ 22496 w 531890"/>
                <a:gd name="connsiteY17" fmla="*/ 187819 h 532905"/>
                <a:gd name="connsiteX18" fmla="*/ 161643 w 531890"/>
                <a:gd name="connsiteY18" fmla="*/ 370567 h 532905"/>
                <a:gd name="connsiteX19" fmla="*/ 344391 w 531890"/>
                <a:gd name="connsiteY19" fmla="*/ 509715 h 532905"/>
                <a:gd name="connsiteX20" fmla="*/ 429271 w 531890"/>
                <a:gd name="connsiteY20" fmla="*/ 532906 h 532905"/>
                <a:gd name="connsiteX21" fmla="*/ 430431 w 531890"/>
                <a:gd name="connsiteY21" fmla="*/ 532906 h 532905"/>
                <a:gd name="connsiteX22" fmla="*/ 460811 w 531890"/>
                <a:gd name="connsiteY22" fmla="*/ 520035 h 532905"/>
                <a:gd name="connsiteX23" fmla="*/ 485858 w 531890"/>
                <a:gd name="connsiteY23" fmla="*/ 496843 h 532905"/>
                <a:gd name="connsiteX24" fmla="*/ 521804 w 531890"/>
                <a:gd name="connsiteY24" fmla="*/ 453244 h 532905"/>
                <a:gd name="connsiteX25" fmla="*/ 516122 w 531890"/>
                <a:gd name="connsiteY25" fmla="*/ 390859 h 532905"/>
                <a:gd name="connsiteX26" fmla="*/ 436113 w 531890"/>
                <a:gd name="connsiteY26" fmla="*/ 487103 h 532905"/>
                <a:gd name="connsiteX27" fmla="*/ 428111 w 531890"/>
                <a:gd name="connsiteY27" fmla="*/ 491625 h 532905"/>
                <a:gd name="connsiteX28" fmla="*/ 361552 w 531890"/>
                <a:gd name="connsiteY28" fmla="*/ 473072 h 532905"/>
                <a:gd name="connsiteX29" fmla="*/ 190285 w 531890"/>
                <a:gd name="connsiteY29" fmla="*/ 342157 h 532905"/>
                <a:gd name="connsiteX30" fmla="*/ 59486 w 531890"/>
                <a:gd name="connsiteY30" fmla="*/ 170426 h 532905"/>
                <a:gd name="connsiteX31" fmla="*/ 40817 w 531890"/>
                <a:gd name="connsiteY31" fmla="*/ 104446 h 532905"/>
                <a:gd name="connsiteX32" fmla="*/ 45339 w 531890"/>
                <a:gd name="connsiteY32" fmla="*/ 96445 h 532905"/>
                <a:gd name="connsiteX33" fmla="*/ 64008 w 531890"/>
                <a:gd name="connsiteY33" fmla="*/ 75689 h 532905"/>
                <a:gd name="connsiteX34" fmla="*/ 99607 w 531890"/>
                <a:gd name="connsiteY34" fmla="*/ 45425 h 532905"/>
                <a:gd name="connsiteX35" fmla="*/ 102274 w 531890"/>
                <a:gd name="connsiteY35" fmla="*/ 43569 h 532905"/>
                <a:gd name="connsiteX36" fmla="*/ 108883 w 531890"/>
                <a:gd name="connsiteY36" fmla="*/ 41366 h 532905"/>
                <a:gd name="connsiteX37" fmla="*/ 108883 w 531890"/>
                <a:gd name="connsiteY37" fmla="*/ 41366 h 532905"/>
                <a:gd name="connsiteX38" fmla="*/ 141351 w 531890"/>
                <a:gd name="connsiteY38" fmla="*/ 90068 h 532905"/>
                <a:gd name="connsiteX39" fmla="*/ 174746 w 531890"/>
                <a:gd name="connsiteY39" fmla="*/ 140857 h 532905"/>
                <a:gd name="connsiteX40" fmla="*/ 171964 w 531890"/>
                <a:gd name="connsiteY40" fmla="*/ 150945 h 532905"/>
                <a:gd name="connsiteX41" fmla="*/ 171964 w 531890"/>
                <a:gd name="connsiteY41" fmla="*/ 152105 h 532905"/>
                <a:gd name="connsiteX42" fmla="*/ 144018 w 531890"/>
                <a:gd name="connsiteY42" fmla="*/ 201502 h 532905"/>
                <a:gd name="connsiteX43" fmla="*/ 137756 w 531890"/>
                <a:gd name="connsiteY43" fmla="*/ 213098 h 532905"/>
                <a:gd name="connsiteX44" fmla="*/ 143670 w 531890"/>
                <a:gd name="connsiteY44" fmla="*/ 223186 h 532905"/>
                <a:gd name="connsiteX45" fmla="*/ 220317 w 531890"/>
                <a:gd name="connsiteY45" fmla="*/ 312241 h 532905"/>
                <a:gd name="connsiteX46" fmla="*/ 309372 w 531890"/>
                <a:gd name="connsiteY46" fmla="*/ 388656 h 532905"/>
                <a:gd name="connsiteX47" fmla="*/ 319576 w 531890"/>
                <a:gd name="connsiteY47" fmla="*/ 394570 h 532905"/>
                <a:gd name="connsiteX48" fmla="*/ 330244 w 531890"/>
                <a:gd name="connsiteY48" fmla="*/ 388540 h 532905"/>
                <a:gd name="connsiteX49" fmla="*/ 381381 w 531890"/>
                <a:gd name="connsiteY49" fmla="*/ 359667 h 532905"/>
                <a:gd name="connsiteX50" fmla="*/ 391585 w 531890"/>
                <a:gd name="connsiteY50" fmla="*/ 356884 h 532905"/>
                <a:gd name="connsiteX51" fmla="*/ 491192 w 531890"/>
                <a:gd name="connsiteY51" fmla="*/ 422863 h 532905"/>
                <a:gd name="connsiteX52" fmla="*/ 489684 w 531890"/>
                <a:gd name="connsiteY52" fmla="*/ 428661 h 532905"/>
                <a:gd name="connsiteX53" fmla="*/ 488873 w 531890"/>
                <a:gd name="connsiteY53" fmla="*/ 429821 h 532905"/>
                <a:gd name="connsiteX54" fmla="*/ 456753 w 531890"/>
                <a:gd name="connsiteY54" fmla="*/ 468086 h 532905"/>
                <a:gd name="connsiteX55" fmla="*/ 436113 w 531890"/>
                <a:gd name="connsiteY55" fmla="*/ 487103 h 53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1890" h="532905">
                  <a:moveTo>
                    <a:pt x="516122" y="390859"/>
                  </a:moveTo>
                  <a:lnTo>
                    <a:pt x="516122" y="390859"/>
                  </a:lnTo>
                  <a:cubicBezTo>
                    <a:pt x="507774" y="385061"/>
                    <a:pt x="424053" y="329286"/>
                    <a:pt x="410950" y="321285"/>
                  </a:cubicBezTo>
                  <a:cubicBezTo>
                    <a:pt x="395435" y="312902"/>
                    <a:pt x="376555" y="313794"/>
                    <a:pt x="361900" y="323604"/>
                  </a:cubicBezTo>
                  <a:cubicBezTo>
                    <a:pt x="352972" y="328359"/>
                    <a:pt x="331172" y="340882"/>
                    <a:pt x="320272" y="346796"/>
                  </a:cubicBezTo>
                  <a:cubicBezTo>
                    <a:pt x="294661" y="327599"/>
                    <a:pt x="270691" y="306306"/>
                    <a:pt x="248611" y="283135"/>
                  </a:cubicBezTo>
                  <a:cubicBezTo>
                    <a:pt x="225577" y="261177"/>
                    <a:pt x="204473" y="237279"/>
                    <a:pt x="185530" y="211706"/>
                  </a:cubicBezTo>
                  <a:cubicBezTo>
                    <a:pt x="191792" y="200690"/>
                    <a:pt x="204083" y="179122"/>
                    <a:pt x="208722" y="170078"/>
                  </a:cubicBezTo>
                  <a:cubicBezTo>
                    <a:pt x="218810" y="150829"/>
                    <a:pt x="219622" y="134247"/>
                    <a:pt x="210925" y="120796"/>
                  </a:cubicBezTo>
                  <a:cubicBezTo>
                    <a:pt x="207214" y="114883"/>
                    <a:pt x="189937" y="88676"/>
                    <a:pt x="176138" y="67688"/>
                  </a:cubicBezTo>
                  <a:cubicBezTo>
                    <a:pt x="159440" y="42410"/>
                    <a:pt x="147265" y="24089"/>
                    <a:pt x="142511" y="17247"/>
                  </a:cubicBezTo>
                  <a:lnTo>
                    <a:pt x="141351" y="15624"/>
                  </a:lnTo>
                  <a:cubicBezTo>
                    <a:pt x="134641" y="6384"/>
                    <a:pt x="124114" y="673"/>
                    <a:pt x="112710" y="86"/>
                  </a:cubicBezTo>
                  <a:cubicBezTo>
                    <a:pt x="100591" y="-611"/>
                    <a:pt x="88612" y="2959"/>
                    <a:pt x="78850" y="10174"/>
                  </a:cubicBezTo>
                  <a:cubicBezTo>
                    <a:pt x="63670" y="21286"/>
                    <a:pt x="49259" y="33412"/>
                    <a:pt x="35715" y="46468"/>
                  </a:cubicBezTo>
                  <a:cubicBezTo>
                    <a:pt x="27331" y="54187"/>
                    <a:pt x="19576" y="62563"/>
                    <a:pt x="12523" y="71515"/>
                  </a:cubicBezTo>
                  <a:cubicBezTo>
                    <a:pt x="4720" y="80198"/>
                    <a:pt x="279" y="91384"/>
                    <a:pt x="0" y="103055"/>
                  </a:cubicBezTo>
                  <a:cubicBezTo>
                    <a:pt x="1411" y="132584"/>
                    <a:pt x="9079" y="161476"/>
                    <a:pt x="22496" y="187819"/>
                  </a:cubicBezTo>
                  <a:cubicBezTo>
                    <a:pt x="48238" y="242551"/>
                    <a:pt x="94968" y="303776"/>
                    <a:pt x="161643" y="370567"/>
                  </a:cubicBezTo>
                  <a:cubicBezTo>
                    <a:pt x="228318" y="437358"/>
                    <a:pt x="289196" y="483856"/>
                    <a:pt x="344391" y="509715"/>
                  </a:cubicBezTo>
                  <a:cubicBezTo>
                    <a:pt x="370705" y="523416"/>
                    <a:pt x="399646" y="531323"/>
                    <a:pt x="429271" y="532906"/>
                  </a:cubicBezTo>
                  <a:lnTo>
                    <a:pt x="430431" y="532906"/>
                  </a:lnTo>
                  <a:cubicBezTo>
                    <a:pt x="441735" y="532233"/>
                    <a:pt x="452464" y="527688"/>
                    <a:pt x="460811" y="520035"/>
                  </a:cubicBezTo>
                  <a:cubicBezTo>
                    <a:pt x="469765" y="512986"/>
                    <a:pt x="478141" y="505231"/>
                    <a:pt x="485858" y="496843"/>
                  </a:cubicBezTo>
                  <a:cubicBezTo>
                    <a:pt x="498855" y="483178"/>
                    <a:pt x="510869" y="468609"/>
                    <a:pt x="521804" y="453244"/>
                  </a:cubicBezTo>
                  <a:cubicBezTo>
                    <a:pt x="537227" y="431328"/>
                    <a:pt x="534676" y="403962"/>
                    <a:pt x="516122" y="390859"/>
                  </a:cubicBezTo>
                  <a:close/>
                  <a:moveTo>
                    <a:pt x="436113" y="487103"/>
                  </a:moveTo>
                  <a:cubicBezTo>
                    <a:pt x="433622" y="488904"/>
                    <a:pt x="430939" y="490421"/>
                    <a:pt x="428111" y="491625"/>
                  </a:cubicBezTo>
                  <a:cubicBezTo>
                    <a:pt x="404831" y="490410"/>
                    <a:pt x="382105" y="484075"/>
                    <a:pt x="361552" y="473072"/>
                  </a:cubicBezTo>
                  <a:cubicBezTo>
                    <a:pt x="311111" y="449881"/>
                    <a:pt x="253481" y="405354"/>
                    <a:pt x="190285" y="342157"/>
                  </a:cubicBezTo>
                  <a:cubicBezTo>
                    <a:pt x="127088" y="278961"/>
                    <a:pt x="83141" y="220983"/>
                    <a:pt x="59486" y="170426"/>
                  </a:cubicBezTo>
                  <a:cubicBezTo>
                    <a:pt x="48592" y="150030"/>
                    <a:pt x="42225" y="127525"/>
                    <a:pt x="40817" y="104446"/>
                  </a:cubicBezTo>
                  <a:cubicBezTo>
                    <a:pt x="42015" y="101616"/>
                    <a:pt x="43532" y="98932"/>
                    <a:pt x="45339" y="96445"/>
                  </a:cubicBezTo>
                  <a:cubicBezTo>
                    <a:pt x="51011" y="89050"/>
                    <a:pt x="57253" y="82111"/>
                    <a:pt x="64008" y="75689"/>
                  </a:cubicBezTo>
                  <a:cubicBezTo>
                    <a:pt x="75286" y="64929"/>
                    <a:pt x="87172" y="54824"/>
                    <a:pt x="99607" y="45425"/>
                  </a:cubicBezTo>
                  <a:lnTo>
                    <a:pt x="102274" y="43569"/>
                  </a:lnTo>
                  <a:cubicBezTo>
                    <a:pt x="104107" y="42004"/>
                    <a:pt x="106477" y="41214"/>
                    <a:pt x="108883" y="41366"/>
                  </a:cubicBezTo>
                  <a:lnTo>
                    <a:pt x="108883" y="41366"/>
                  </a:lnTo>
                  <a:cubicBezTo>
                    <a:pt x="113290" y="47860"/>
                    <a:pt x="126856" y="68152"/>
                    <a:pt x="141351" y="90068"/>
                  </a:cubicBezTo>
                  <a:cubicBezTo>
                    <a:pt x="155846" y="111984"/>
                    <a:pt x="169992" y="133436"/>
                    <a:pt x="174746" y="140857"/>
                  </a:cubicBezTo>
                  <a:cubicBezTo>
                    <a:pt x="174599" y="144388"/>
                    <a:pt x="173647" y="147839"/>
                    <a:pt x="171964" y="150945"/>
                  </a:cubicBezTo>
                  <a:lnTo>
                    <a:pt x="171964" y="152105"/>
                  </a:lnTo>
                  <a:cubicBezTo>
                    <a:pt x="167093" y="161149"/>
                    <a:pt x="152367" y="186892"/>
                    <a:pt x="144018" y="201502"/>
                  </a:cubicBezTo>
                  <a:lnTo>
                    <a:pt x="137756" y="213098"/>
                  </a:lnTo>
                  <a:lnTo>
                    <a:pt x="143670" y="223186"/>
                  </a:lnTo>
                  <a:cubicBezTo>
                    <a:pt x="144134" y="224346"/>
                    <a:pt x="162339" y="255190"/>
                    <a:pt x="220317" y="312241"/>
                  </a:cubicBezTo>
                  <a:cubicBezTo>
                    <a:pt x="278296" y="369291"/>
                    <a:pt x="308096" y="387844"/>
                    <a:pt x="309372" y="388656"/>
                  </a:cubicBezTo>
                  <a:lnTo>
                    <a:pt x="319576" y="394570"/>
                  </a:lnTo>
                  <a:lnTo>
                    <a:pt x="330244" y="388540"/>
                  </a:lnTo>
                  <a:cubicBezTo>
                    <a:pt x="340101" y="382858"/>
                    <a:pt x="372916" y="364189"/>
                    <a:pt x="381381" y="359667"/>
                  </a:cubicBezTo>
                  <a:cubicBezTo>
                    <a:pt x="384557" y="358053"/>
                    <a:pt x="388030" y="357105"/>
                    <a:pt x="391585" y="356884"/>
                  </a:cubicBezTo>
                  <a:cubicBezTo>
                    <a:pt x="404340" y="365117"/>
                    <a:pt x="477277" y="413471"/>
                    <a:pt x="491192" y="422863"/>
                  </a:cubicBezTo>
                  <a:cubicBezTo>
                    <a:pt x="491382" y="424912"/>
                    <a:pt x="490849" y="426963"/>
                    <a:pt x="489684" y="428661"/>
                  </a:cubicBezTo>
                  <a:lnTo>
                    <a:pt x="488873" y="429821"/>
                  </a:lnTo>
                  <a:cubicBezTo>
                    <a:pt x="478979" y="443237"/>
                    <a:pt x="468251" y="456017"/>
                    <a:pt x="456753" y="468086"/>
                  </a:cubicBezTo>
                  <a:cubicBezTo>
                    <a:pt x="450366" y="474940"/>
                    <a:pt x="443465" y="481298"/>
                    <a:pt x="436113" y="487103"/>
                  </a:cubicBezTo>
                  <a:close/>
                </a:path>
              </a:pathLst>
            </a:custGeom>
            <a:solidFill>
              <a:srgbClr val="B21E28"/>
            </a:solidFill>
            <a:ln w="11596" cap="flat">
              <a:noFill/>
              <a:prstDash val="solid"/>
              <a:miter/>
            </a:ln>
          </p:spPr>
          <p:txBody>
            <a:bodyPr rtlCol="0" anchor="ctr"/>
            <a:lstStyle/>
            <a:p>
              <a:endParaRPr lang="en-US" dirty="0"/>
            </a:p>
          </p:txBody>
        </p:sp>
        <p:sp>
          <p:nvSpPr>
            <p:cNvPr id="22" name="Graphic 28">
              <a:extLst>
                <a:ext uri="{FF2B5EF4-FFF2-40B4-BE49-F238E27FC236}">
                  <a16:creationId xmlns:a16="http://schemas.microsoft.com/office/drawing/2014/main" id="{D46FCE58-6E48-204D-8744-B5ECFB00A4CD}"/>
                </a:ext>
              </a:extLst>
            </p:cNvPr>
            <p:cNvSpPr/>
            <p:nvPr/>
          </p:nvSpPr>
          <p:spPr>
            <a:xfrm>
              <a:off x="1085125" y="4321996"/>
              <a:ext cx="231675" cy="173756"/>
            </a:xfrm>
            <a:custGeom>
              <a:avLst/>
              <a:gdLst>
                <a:gd name="connsiteX0" fmla="*/ 522138 w 576152"/>
                <a:gd name="connsiteY0" fmla="*/ 0 h 432114"/>
                <a:gd name="connsiteX1" fmla="*/ 54014 w 576152"/>
                <a:gd name="connsiteY1" fmla="*/ 0 h 432114"/>
                <a:gd name="connsiteX2" fmla="*/ 0 w 576152"/>
                <a:gd name="connsiteY2" fmla="*/ 54014 h 432114"/>
                <a:gd name="connsiteX3" fmla="*/ 0 w 576152"/>
                <a:gd name="connsiteY3" fmla="*/ 378100 h 432114"/>
                <a:gd name="connsiteX4" fmla="*/ 54014 w 576152"/>
                <a:gd name="connsiteY4" fmla="*/ 432114 h 432114"/>
                <a:gd name="connsiteX5" fmla="*/ 522138 w 576152"/>
                <a:gd name="connsiteY5" fmla="*/ 432114 h 432114"/>
                <a:gd name="connsiteX6" fmla="*/ 576152 w 576152"/>
                <a:gd name="connsiteY6" fmla="*/ 378100 h 432114"/>
                <a:gd name="connsiteX7" fmla="*/ 576152 w 576152"/>
                <a:gd name="connsiteY7" fmla="*/ 54014 h 432114"/>
                <a:gd name="connsiteX8" fmla="*/ 522138 w 576152"/>
                <a:gd name="connsiteY8" fmla="*/ 0 h 432114"/>
                <a:gd name="connsiteX9" fmla="*/ 522138 w 576152"/>
                <a:gd name="connsiteY9" fmla="*/ 54014 h 432114"/>
                <a:gd name="connsiteX10" fmla="*/ 522138 w 576152"/>
                <a:gd name="connsiteY10" fmla="*/ 99926 h 432114"/>
                <a:gd name="connsiteX11" fmla="*/ 370684 w 576152"/>
                <a:gd name="connsiteY11" fmla="*/ 219759 h 432114"/>
                <a:gd name="connsiteX12" fmla="*/ 288076 w 576152"/>
                <a:gd name="connsiteY12" fmla="*/ 270071 h 432114"/>
                <a:gd name="connsiteX13" fmla="*/ 205468 w 576152"/>
                <a:gd name="connsiteY13" fmla="*/ 219759 h 432114"/>
                <a:gd name="connsiteX14" fmla="*/ 54014 w 576152"/>
                <a:gd name="connsiteY14" fmla="*/ 99926 h 432114"/>
                <a:gd name="connsiteX15" fmla="*/ 54014 w 576152"/>
                <a:gd name="connsiteY15" fmla="*/ 54014 h 432114"/>
                <a:gd name="connsiteX16" fmla="*/ 54014 w 576152"/>
                <a:gd name="connsiteY16" fmla="*/ 378100 h 432114"/>
                <a:gd name="connsiteX17" fmla="*/ 54014 w 576152"/>
                <a:gd name="connsiteY17" fmla="*/ 169245 h 432114"/>
                <a:gd name="connsiteX18" fmla="*/ 172103 w 576152"/>
                <a:gd name="connsiteY18" fmla="*/ 262239 h 432114"/>
                <a:gd name="connsiteX19" fmla="*/ 288076 w 576152"/>
                <a:gd name="connsiteY19" fmla="*/ 324131 h 432114"/>
                <a:gd name="connsiteX20" fmla="*/ 404038 w 576152"/>
                <a:gd name="connsiteY20" fmla="*/ 262295 h 432114"/>
                <a:gd name="connsiteX21" fmla="*/ 522194 w 576152"/>
                <a:gd name="connsiteY21" fmla="*/ 169290 h 432114"/>
                <a:gd name="connsiteX22" fmla="*/ 522194 w 576152"/>
                <a:gd name="connsiteY22" fmla="*/ 378100 h 4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6152" h="432114">
                  <a:moveTo>
                    <a:pt x="522138" y="0"/>
                  </a:moveTo>
                  <a:lnTo>
                    <a:pt x="54014" y="0"/>
                  </a:lnTo>
                  <a:cubicBezTo>
                    <a:pt x="24183" y="0"/>
                    <a:pt x="0" y="24183"/>
                    <a:pt x="0" y="54014"/>
                  </a:cubicBezTo>
                  <a:lnTo>
                    <a:pt x="0" y="378100"/>
                  </a:lnTo>
                  <a:cubicBezTo>
                    <a:pt x="0" y="407931"/>
                    <a:pt x="24183" y="432114"/>
                    <a:pt x="54014" y="432114"/>
                  </a:cubicBezTo>
                  <a:lnTo>
                    <a:pt x="522138" y="432114"/>
                  </a:lnTo>
                  <a:cubicBezTo>
                    <a:pt x="551969" y="432114"/>
                    <a:pt x="576152" y="407931"/>
                    <a:pt x="576152" y="378100"/>
                  </a:cubicBezTo>
                  <a:lnTo>
                    <a:pt x="576152" y="54014"/>
                  </a:lnTo>
                  <a:cubicBezTo>
                    <a:pt x="576152" y="24183"/>
                    <a:pt x="551969" y="0"/>
                    <a:pt x="522138" y="0"/>
                  </a:cubicBezTo>
                  <a:close/>
                  <a:moveTo>
                    <a:pt x="522138" y="54014"/>
                  </a:moveTo>
                  <a:lnTo>
                    <a:pt x="522138" y="99926"/>
                  </a:lnTo>
                  <a:cubicBezTo>
                    <a:pt x="496909" y="120474"/>
                    <a:pt x="456679" y="152433"/>
                    <a:pt x="370684" y="219759"/>
                  </a:cubicBezTo>
                  <a:cubicBezTo>
                    <a:pt x="351734" y="234669"/>
                    <a:pt x="314194" y="270488"/>
                    <a:pt x="288076" y="270071"/>
                  </a:cubicBezTo>
                  <a:cubicBezTo>
                    <a:pt x="261958" y="270488"/>
                    <a:pt x="224407" y="234669"/>
                    <a:pt x="205468" y="219759"/>
                  </a:cubicBezTo>
                  <a:cubicBezTo>
                    <a:pt x="119484" y="152433"/>
                    <a:pt x="79255" y="120486"/>
                    <a:pt x="54014" y="99926"/>
                  </a:cubicBezTo>
                  <a:lnTo>
                    <a:pt x="54014" y="54014"/>
                  </a:lnTo>
                  <a:close/>
                  <a:moveTo>
                    <a:pt x="54014" y="378100"/>
                  </a:moveTo>
                  <a:lnTo>
                    <a:pt x="54014" y="169245"/>
                  </a:lnTo>
                  <a:cubicBezTo>
                    <a:pt x="79795" y="189781"/>
                    <a:pt x="116367" y="218600"/>
                    <a:pt x="172103" y="262239"/>
                  </a:cubicBezTo>
                  <a:cubicBezTo>
                    <a:pt x="196691" y="281606"/>
                    <a:pt x="239767" y="324344"/>
                    <a:pt x="288076" y="324131"/>
                  </a:cubicBezTo>
                  <a:cubicBezTo>
                    <a:pt x="336149" y="324389"/>
                    <a:pt x="378674" y="282269"/>
                    <a:pt x="404038" y="262295"/>
                  </a:cubicBezTo>
                  <a:cubicBezTo>
                    <a:pt x="459774" y="218656"/>
                    <a:pt x="496312" y="189826"/>
                    <a:pt x="522194" y="169290"/>
                  </a:cubicBezTo>
                  <a:lnTo>
                    <a:pt x="522194" y="378100"/>
                  </a:lnTo>
                  <a:close/>
                </a:path>
              </a:pathLst>
            </a:custGeom>
            <a:solidFill>
              <a:srgbClr val="B21E28"/>
            </a:solidFill>
            <a:ln w="1116" cap="flat">
              <a:noFill/>
              <a:prstDash val="solid"/>
              <a:miter/>
            </a:ln>
          </p:spPr>
          <p:txBody>
            <a:bodyPr rtlCol="0" anchor="ctr"/>
            <a:lstStyle/>
            <a:p>
              <a:endParaRPr lang="en-US" dirty="0"/>
            </a:p>
          </p:txBody>
        </p:sp>
        <p:sp>
          <p:nvSpPr>
            <p:cNvPr id="25" name="Title 1">
              <a:extLst>
                <a:ext uri="{FF2B5EF4-FFF2-40B4-BE49-F238E27FC236}">
                  <a16:creationId xmlns:a16="http://schemas.microsoft.com/office/drawing/2014/main" id="{59269769-9B91-424A-B058-F1882EE8201B}"/>
                </a:ext>
              </a:extLst>
            </p:cNvPr>
            <p:cNvSpPr txBox="1">
              <a:spLocks/>
            </p:cNvSpPr>
            <p:nvPr/>
          </p:nvSpPr>
          <p:spPr>
            <a:xfrm>
              <a:off x="1316800" y="4158979"/>
              <a:ext cx="2706778" cy="499789"/>
            </a:xfrm>
            <a:prstGeom prst="rect">
              <a:avLst/>
            </a:prstGeom>
          </p:spPr>
          <p:txBody>
            <a:bodyPr anchor="t">
              <a:noAutofit/>
            </a:bodyPr>
            <a:lstStyle>
              <a:lvl1pPr algn="ctr" defTabSz="914400" rtl="0" eaLnBrk="1" latinLnBrk="0" hangingPunct="1">
                <a:lnSpc>
                  <a:spcPct val="90000"/>
                </a:lnSpc>
                <a:spcBef>
                  <a:spcPct val="0"/>
                </a:spcBef>
                <a:buNone/>
                <a:defRPr sz="8800" b="0" i="0" kern="1200">
                  <a:solidFill>
                    <a:schemeClr val="bg1"/>
                  </a:solidFill>
                  <a:latin typeface="Montserrat"/>
                  <a:ea typeface="+mj-ea"/>
                  <a:cs typeface="Montserrat"/>
                </a:defRPr>
              </a:lvl1pPr>
            </a:lstStyle>
            <a:p>
              <a:pPr algn="l">
                <a:lnSpc>
                  <a:spcPct val="150000"/>
                </a:lnSpc>
                <a:spcAft>
                  <a:spcPts val="1200"/>
                </a:spcAft>
              </a:pPr>
              <a:r>
                <a:rPr lang="en-US" sz="1600" dirty="0">
                  <a:solidFill>
                    <a:schemeClr val="tx1">
                      <a:lumMod val="75000"/>
                      <a:lumOff val="25000"/>
                    </a:schemeClr>
                  </a:solidFill>
                </a:rPr>
                <a:t>jenniferd@mhec.org</a:t>
              </a:r>
            </a:p>
          </p:txBody>
        </p:sp>
      </p:gr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1831" y="1415086"/>
            <a:ext cx="3599818" cy="3661884"/>
          </a:xfrm>
          <a:prstGeom prst="rect">
            <a:avLst/>
          </a:prstGeom>
        </p:spPr>
      </p:pic>
    </p:spTree>
    <p:extLst>
      <p:ext uri="{BB962C8B-B14F-4D97-AF65-F5344CB8AC3E}">
        <p14:creationId xmlns:p14="http://schemas.microsoft.com/office/powerpoint/2010/main" val="81627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EC6E4-F6D7-0140-97A3-57FBB99B4CF4}"/>
              </a:ext>
            </a:extLst>
          </p:cNvPr>
          <p:cNvSpPr>
            <a:spLocks noGrp="1"/>
          </p:cNvSpPr>
          <p:nvPr>
            <p:ph type="title"/>
          </p:nvPr>
        </p:nvSpPr>
        <p:spPr/>
        <p:txBody>
          <a:bodyPr/>
          <a:lstStyle/>
          <a:p>
            <a:r>
              <a:rPr lang="en-US" dirty="0"/>
              <a:t>Appendix</a:t>
            </a:r>
          </a:p>
        </p:txBody>
      </p:sp>
      <p:sp>
        <p:nvSpPr>
          <p:cNvPr id="5" name="Text Placeholder 4">
            <a:extLst>
              <a:ext uri="{FF2B5EF4-FFF2-40B4-BE49-F238E27FC236}">
                <a16:creationId xmlns:a16="http://schemas.microsoft.com/office/drawing/2014/main" id="{80EC12A5-F0AD-8247-9275-C698D71C7154}"/>
              </a:ext>
            </a:extLst>
          </p:cNvPr>
          <p:cNvSpPr>
            <a:spLocks noGrp="1"/>
          </p:cNvSpPr>
          <p:nvPr>
            <p:ph type="body" idx="1"/>
          </p:nvPr>
        </p:nvSpPr>
        <p:spPr/>
        <p:txBody>
          <a:bodyPr/>
          <a:lstStyle/>
          <a:p>
            <a:endParaRPr lang="en-US" dirty="0"/>
          </a:p>
        </p:txBody>
      </p:sp>
      <p:sp>
        <p:nvSpPr>
          <p:cNvPr id="2" name="Footer Placeholder 1">
            <a:extLst>
              <a:ext uri="{FF2B5EF4-FFF2-40B4-BE49-F238E27FC236}">
                <a16:creationId xmlns:a16="http://schemas.microsoft.com/office/drawing/2014/main" id="{2E0203D6-D85E-C245-95B8-47737A093CA8}"/>
              </a:ext>
            </a:extLst>
          </p:cNvPr>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15</a:t>
            </a:fld>
            <a:endParaRPr lang="en-US" dirty="0"/>
          </a:p>
        </p:txBody>
      </p:sp>
    </p:spTree>
    <p:extLst>
      <p:ext uri="{BB962C8B-B14F-4D97-AF65-F5344CB8AC3E}">
        <p14:creationId xmlns:p14="http://schemas.microsoft.com/office/powerpoint/2010/main" val="204046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a:bodyPr>
          <a:lstStyle/>
          <a:p>
            <a:r>
              <a:rPr lang="en-US" dirty="0"/>
              <a:t>Meet Your Presenters</a:t>
            </a:r>
          </a:p>
        </p:txBody>
      </p:sp>
      <p:sp>
        <p:nvSpPr>
          <p:cNvPr id="16" name="Text Placeholder 33">
            <a:extLst>
              <a:ext uri="{FF2B5EF4-FFF2-40B4-BE49-F238E27FC236}">
                <a16:creationId xmlns:a16="http://schemas.microsoft.com/office/drawing/2014/main" id="{B4583916-3406-BE49-A703-4B0367E6A06D}"/>
              </a:ext>
            </a:extLst>
          </p:cNvPr>
          <p:cNvSpPr txBox="1">
            <a:spLocks/>
          </p:cNvSpPr>
          <p:nvPr/>
        </p:nvSpPr>
        <p:spPr>
          <a:xfrm>
            <a:off x="5246021" y="4617099"/>
            <a:ext cx="2297689"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spc="600" dirty="0">
                <a:solidFill>
                  <a:srgbClr val="307E8C"/>
                </a:solidFill>
                <a:latin typeface="+mn-lt"/>
                <a:ea typeface="Roboto Black" panose="02000000000000000000" pitchFamily="2" charset="0"/>
                <a:cs typeface="Roboto Black" panose="02000000000000000000" pitchFamily="2" charset="0"/>
              </a:rPr>
              <a:t>Katy Allen</a:t>
            </a:r>
            <a:endParaRPr lang="en-AU" sz="1400" b="1" spc="600" dirty="0">
              <a:solidFill>
                <a:srgbClr val="307E8C"/>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7" name="Text Placeholder 33">
            <a:extLst>
              <a:ext uri="{FF2B5EF4-FFF2-40B4-BE49-F238E27FC236}">
                <a16:creationId xmlns:a16="http://schemas.microsoft.com/office/drawing/2014/main" id="{B4583916-3406-BE49-A703-4B0367E6A06D}"/>
              </a:ext>
            </a:extLst>
          </p:cNvPr>
          <p:cNvSpPr txBox="1">
            <a:spLocks/>
          </p:cNvSpPr>
          <p:nvPr/>
        </p:nvSpPr>
        <p:spPr>
          <a:xfrm>
            <a:off x="5246021" y="4897934"/>
            <a:ext cx="2297689"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i="1" spc="300" dirty="0">
                <a:latin typeface="+mn-lt"/>
                <a:ea typeface="Roboto Black" panose="02000000000000000000" pitchFamily="2" charset="0"/>
                <a:cs typeface="Roboto Black" panose="02000000000000000000" pitchFamily="2" charset="0"/>
              </a:rPr>
              <a:t>META Director</a:t>
            </a:r>
            <a:endParaRPr lang="en-AU" sz="1400" b="1" i="1" spc="3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8" name="Text Placeholder 33">
            <a:extLst>
              <a:ext uri="{FF2B5EF4-FFF2-40B4-BE49-F238E27FC236}">
                <a16:creationId xmlns:a16="http://schemas.microsoft.com/office/drawing/2014/main" id="{B4583916-3406-BE49-A703-4B0367E6A06D}"/>
              </a:ext>
            </a:extLst>
          </p:cNvPr>
          <p:cNvSpPr txBox="1">
            <a:spLocks/>
          </p:cNvSpPr>
          <p:nvPr/>
        </p:nvSpPr>
        <p:spPr>
          <a:xfrm>
            <a:off x="9140852" y="4616114"/>
            <a:ext cx="2297689"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spc="600" dirty="0">
                <a:solidFill>
                  <a:srgbClr val="307E8C"/>
                </a:solidFill>
                <a:latin typeface="+mn-lt"/>
                <a:ea typeface="Roboto Black" panose="02000000000000000000" pitchFamily="2" charset="0"/>
                <a:cs typeface="Roboto Black" panose="02000000000000000000" pitchFamily="2" charset="0"/>
              </a:rPr>
              <a:t>Sri Santhanam</a:t>
            </a:r>
            <a:endParaRPr lang="en-AU" sz="1400" b="1" spc="600" dirty="0">
              <a:solidFill>
                <a:srgbClr val="307E8C"/>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9" name="Text Placeholder 33">
            <a:extLst>
              <a:ext uri="{FF2B5EF4-FFF2-40B4-BE49-F238E27FC236}">
                <a16:creationId xmlns:a16="http://schemas.microsoft.com/office/drawing/2014/main" id="{B4583916-3406-BE49-A703-4B0367E6A06D}"/>
              </a:ext>
            </a:extLst>
          </p:cNvPr>
          <p:cNvSpPr txBox="1">
            <a:spLocks/>
          </p:cNvSpPr>
          <p:nvPr/>
        </p:nvSpPr>
        <p:spPr>
          <a:xfrm>
            <a:off x="9140852" y="4896949"/>
            <a:ext cx="2297689"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i="1" spc="300" dirty="0">
                <a:latin typeface="+mn-lt"/>
                <a:ea typeface="Roboto Black" panose="02000000000000000000" pitchFamily="2" charset="0"/>
                <a:cs typeface="Roboto Black" panose="02000000000000000000" pitchFamily="2" charset="0"/>
              </a:rPr>
              <a:t>META SVP</a:t>
            </a:r>
            <a:endParaRPr lang="en-AU" sz="1400" b="1" i="1" spc="300" dirty="0">
              <a:latin typeface="Roboto Black" panose="02000000000000000000" pitchFamily="2" charset="0"/>
              <a:ea typeface="Roboto Black" panose="02000000000000000000" pitchFamily="2" charset="0"/>
              <a:cs typeface="Roboto Black" panose="02000000000000000000" pitchFamily="2" charset="0"/>
            </a:endParaRPr>
          </a:p>
        </p:txBody>
      </p:sp>
      <p:pic>
        <p:nvPicPr>
          <p:cNvPr id="3" name="Picture 2"/>
          <p:cNvPicPr>
            <a:picLocks noChangeAspect="1"/>
          </p:cNvPicPr>
          <p:nvPr/>
        </p:nvPicPr>
        <p:blipFill>
          <a:blip r:embed="rId3"/>
          <a:stretch>
            <a:fillRect/>
          </a:stretch>
        </p:blipFill>
        <p:spPr>
          <a:xfrm>
            <a:off x="8276241" y="1535641"/>
            <a:ext cx="3162300" cy="3057525"/>
          </a:xfrm>
          <a:prstGeom prst="rect">
            <a:avLst/>
          </a:prstGeom>
        </p:spPr>
      </p:pic>
      <p:pic>
        <p:nvPicPr>
          <p:cNvPr id="5" name="Picture 4"/>
          <p:cNvPicPr>
            <a:picLocks noChangeAspect="1"/>
          </p:cNvPicPr>
          <p:nvPr/>
        </p:nvPicPr>
        <p:blipFill>
          <a:blip r:embed="rId4"/>
          <a:stretch>
            <a:fillRect/>
          </a:stretch>
        </p:blipFill>
        <p:spPr>
          <a:xfrm>
            <a:off x="4538614" y="1550049"/>
            <a:ext cx="3076575" cy="3067050"/>
          </a:xfrm>
          <a:prstGeom prst="rect">
            <a:avLst/>
          </a:prstGeom>
        </p:spPr>
      </p:pic>
      <p:sp>
        <p:nvSpPr>
          <p:cNvPr id="6" name="Teardrop 5"/>
          <p:cNvSpPr/>
          <p:nvPr/>
        </p:nvSpPr>
        <p:spPr>
          <a:xfrm rot="5400000">
            <a:off x="795646" y="1567227"/>
            <a:ext cx="2859797" cy="2859797"/>
          </a:xfrm>
          <a:prstGeom prst="teardrop">
            <a:avLst/>
          </a:prstGeom>
          <a:blipFill dpi="0" rotWithShape="0">
            <a:blip r:embed="rId5">
              <a:extLst>
                <a:ext uri="{28A0092B-C50C-407E-A947-70E740481C1C}">
                  <a14:useLocalDpi xmlns:a14="http://schemas.microsoft.com/office/drawing/2010/main" val="0"/>
                </a:ext>
              </a:extLst>
            </a:blip>
            <a:srcRect/>
            <a:stretch>
              <a:fillRect l="-25000" r="-25000"/>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ardrop 11"/>
          <p:cNvSpPr/>
          <p:nvPr/>
        </p:nvSpPr>
        <p:spPr>
          <a:xfrm rot="5400000">
            <a:off x="795645" y="1567227"/>
            <a:ext cx="2859797" cy="2859797"/>
          </a:xfrm>
          <a:prstGeom prst="teardrop">
            <a:avLst/>
          </a:prstGeom>
          <a:solidFill>
            <a:srgbClr val="40919E">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33">
            <a:extLst>
              <a:ext uri="{FF2B5EF4-FFF2-40B4-BE49-F238E27FC236}">
                <a16:creationId xmlns:a16="http://schemas.microsoft.com/office/drawing/2014/main" id="{B4583916-3406-BE49-A703-4B0367E6A06D}"/>
              </a:ext>
            </a:extLst>
          </p:cNvPr>
          <p:cNvSpPr txBox="1">
            <a:spLocks/>
          </p:cNvSpPr>
          <p:nvPr/>
        </p:nvSpPr>
        <p:spPr>
          <a:xfrm>
            <a:off x="329185" y="4616114"/>
            <a:ext cx="3409402"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spc="600" dirty="0">
                <a:solidFill>
                  <a:srgbClr val="307E8C"/>
                </a:solidFill>
                <a:latin typeface="+mn-lt"/>
                <a:ea typeface="Roboto Black" panose="02000000000000000000" pitchFamily="2" charset="0"/>
                <a:cs typeface="Roboto Black" panose="02000000000000000000" pitchFamily="2" charset="0"/>
              </a:rPr>
              <a:t>Jennifer Dahlquist</a:t>
            </a:r>
            <a:endParaRPr lang="en-AU" sz="1400" b="1" spc="600" dirty="0">
              <a:solidFill>
                <a:srgbClr val="307E8C"/>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Text Placeholder 33">
            <a:extLst>
              <a:ext uri="{FF2B5EF4-FFF2-40B4-BE49-F238E27FC236}">
                <a16:creationId xmlns:a16="http://schemas.microsoft.com/office/drawing/2014/main" id="{B4583916-3406-BE49-A703-4B0367E6A06D}"/>
              </a:ext>
            </a:extLst>
          </p:cNvPr>
          <p:cNvSpPr txBox="1">
            <a:spLocks/>
          </p:cNvSpPr>
          <p:nvPr/>
        </p:nvSpPr>
        <p:spPr>
          <a:xfrm>
            <a:off x="1440897" y="4896949"/>
            <a:ext cx="2297689" cy="28698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AU" sz="1400" b="1" i="1" spc="300" dirty="0">
                <a:latin typeface="+mn-lt"/>
                <a:ea typeface="Roboto Black" panose="02000000000000000000" pitchFamily="2" charset="0"/>
                <a:cs typeface="Roboto Black" panose="02000000000000000000" pitchFamily="2" charset="0"/>
              </a:rPr>
              <a:t>MHEC VP</a:t>
            </a:r>
            <a:endParaRPr lang="en-AU" sz="1400" b="1" i="1" spc="300"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15"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7" name="Slide Number Placeholder 6"/>
          <p:cNvSpPr>
            <a:spLocks noGrp="1"/>
          </p:cNvSpPr>
          <p:nvPr>
            <p:ph type="sldNum" sz="quarter" idx="12"/>
          </p:nvPr>
        </p:nvSpPr>
        <p:spPr/>
        <p:txBody>
          <a:bodyPr/>
          <a:lstStyle/>
          <a:p>
            <a:fld id="{83B61E77-9BA9-4F4B-8A45-FF7FFA153EA0}" type="slidenum">
              <a:rPr lang="en-US" smtClean="0"/>
              <a:t>16</a:t>
            </a:fld>
            <a:endParaRPr lang="en-US" dirty="0"/>
          </a:p>
        </p:txBody>
      </p:sp>
    </p:spTree>
    <p:extLst>
      <p:ext uri="{BB962C8B-B14F-4D97-AF65-F5344CB8AC3E}">
        <p14:creationId xmlns:p14="http://schemas.microsoft.com/office/powerpoint/2010/main" val="370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4CEB-1D7C-441F-BF59-26FE090C2E0A}"/>
              </a:ext>
            </a:extLst>
          </p:cNvPr>
          <p:cNvSpPr>
            <a:spLocks noGrp="1"/>
          </p:cNvSpPr>
          <p:nvPr>
            <p:ph type="title"/>
          </p:nvPr>
        </p:nvSpPr>
        <p:spPr/>
        <p:txBody>
          <a:bodyPr>
            <a:normAutofit/>
          </a:bodyPr>
          <a:lstStyle/>
          <a:p>
            <a:r>
              <a:rPr lang="en-US" dirty="0"/>
              <a:t>About MHEC</a:t>
            </a:r>
          </a:p>
        </p:txBody>
      </p:sp>
      <p:sp>
        <p:nvSpPr>
          <p:cNvPr id="3" name="Content Placeholder 2">
            <a:extLst>
              <a:ext uri="{FF2B5EF4-FFF2-40B4-BE49-F238E27FC236}">
                <a16:creationId xmlns:a16="http://schemas.microsoft.com/office/drawing/2014/main" id="{6E09A792-0BD0-4F87-8C7F-CF4FB45DBF0E}"/>
              </a:ext>
            </a:extLst>
          </p:cNvPr>
          <p:cNvSpPr>
            <a:spLocks noGrp="1"/>
          </p:cNvSpPr>
          <p:nvPr>
            <p:ph idx="1"/>
          </p:nvPr>
        </p:nvSpPr>
        <p:spPr>
          <a:xfrm>
            <a:off x="838200" y="1201821"/>
            <a:ext cx="10515600" cy="5158529"/>
          </a:xfrm>
        </p:spPr>
        <p:txBody>
          <a:bodyPr vert="horz" lIns="91440" tIns="45720" rIns="91440" bIns="45720" rtlCol="0" anchor="t">
            <a:normAutofit/>
          </a:bodyPr>
          <a:lstStyle/>
          <a:p>
            <a:pPr>
              <a:spcAft>
                <a:spcPts val="1200"/>
              </a:spcAft>
            </a:pPr>
            <a:r>
              <a:rPr lang="en-US" sz="2400" dirty="0"/>
              <a:t>Midwestern Higher Education Compact (MHEC)</a:t>
            </a:r>
            <a:br>
              <a:rPr lang="en-US" sz="2400" dirty="0"/>
            </a:br>
            <a:r>
              <a:rPr lang="en-US" sz="2400" dirty="0"/>
              <a:t>was legislatively created and serves the Midwest </a:t>
            </a:r>
            <a:br>
              <a:rPr lang="en-US" sz="2400" dirty="0"/>
            </a:br>
            <a:r>
              <a:rPr lang="en-US" sz="2400" dirty="0"/>
              <a:t>census region (12 states)</a:t>
            </a:r>
          </a:p>
          <a:p>
            <a:pPr>
              <a:spcAft>
                <a:spcPts val="1200"/>
              </a:spcAft>
            </a:pPr>
            <a:r>
              <a:rPr lang="en-US" sz="2400" dirty="0"/>
              <a:t>Governed by 60 commissioners plus commissioner alternates</a:t>
            </a:r>
          </a:p>
          <a:p>
            <a:pPr>
              <a:spcAft>
                <a:spcPts val="1200"/>
              </a:spcAft>
            </a:pPr>
            <a:r>
              <a:rPr lang="en-US" sz="2400" dirty="0"/>
              <a:t>One of four regional higher education compacts </a:t>
            </a:r>
            <a:br>
              <a:rPr lang="en-US" sz="2400" dirty="0"/>
            </a:br>
            <a:r>
              <a:rPr lang="en-US" sz="2400" dirty="0"/>
              <a:t>(MHEC, WICHE, SREB, NEBHE)</a:t>
            </a:r>
          </a:p>
          <a:p>
            <a:pPr>
              <a:spcAft>
                <a:spcPts val="1200"/>
              </a:spcAft>
            </a:pPr>
            <a:r>
              <a:rPr lang="en-US" sz="2400" dirty="0"/>
              <a:t>MHEC brings together midwestern states to develop and support best practices, collaborative efforts, and cost-sharing opportunities. </a:t>
            </a:r>
            <a:r>
              <a:rPr lang="en-US" sz="2400"/>
              <a:t>Through these efforts it works to ensure strong, equitable postsecondary educational opportunities and outcomes for all. </a:t>
            </a:r>
            <a:endParaRPr lang="en-US" sz="2400" dirty="0"/>
          </a:p>
        </p:txBody>
      </p:sp>
      <p:pic>
        <p:nvPicPr>
          <p:cNvPr id="12" name="Picture 13">
            <a:extLst>
              <a:ext uri="{FF2B5EF4-FFF2-40B4-BE49-F238E27FC236}">
                <a16:creationId xmlns:a16="http://schemas.microsoft.com/office/drawing/2014/main" id="{1AA3E46F-D1C8-4D42-A534-DFFF67A159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633462" y="0"/>
            <a:ext cx="5688627" cy="2673416"/>
          </a:xfrm>
          <a:prstGeom prst="rect">
            <a:avLst/>
          </a:prstGeom>
        </p:spPr>
      </p:pic>
      <p:sp>
        <p:nvSpPr>
          <p:cNvPr id="5"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4" name="Slide Number Placeholder 3"/>
          <p:cNvSpPr>
            <a:spLocks noGrp="1"/>
          </p:cNvSpPr>
          <p:nvPr>
            <p:ph type="sldNum" sz="quarter" idx="12"/>
          </p:nvPr>
        </p:nvSpPr>
        <p:spPr/>
        <p:txBody>
          <a:bodyPr/>
          <a:lstStyle/>
          <a:p>
            <a:fld id="{83B61E77-9BA9-4F4B-8A45-FF7FFA153EA0}" type="slidenum">
              <a:rPr lang="en-US" smtClean="0"/>
              <a:t>17</a:t>
            </a:fld>
            <a:endParaRPr lang="en-US" dirty="0"/>
          </a:p>
        </p:txBody>
      </p:sp>
    </p:spTree>
    <p:extLst>
      <p:ext uri="{BB962C8B-B14F-4D97-AF65-F5344CB8AC3E}">
        <p14:creationId xmlns:p14="http://schemas.microsoft.com/office/powerpoint/2010/main" val="133806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1F031-F38F-41C2-8120-46F643181E3C}"/>
              </a:ext>
            </a:extLst>
          </p:cNvPr>
          <p:cNvSpPr>
            <a:spLocks noGrp="1"/>
          </p:cNvSpPr>
          <p:nvPr>
            <p:ph type="title"/>
          </p:nvPr>
        </p:nvSpPr>
        <p:spPr/>
        <p:txBody>
          <a:bodyPr>
            <a:normAutofit/>
          </a:bodyPr>
          <a:lstStyle/>
          <a:p>
            <a:r>
              <a:rPr lang="en-US" dirty="0"/>
              <a:t>MHECare Student Insurance Solutions Program</a:t>
            </a:r>
          </a:p>
        </p:txBody>
      </p:sp>
      <p:sp>
        <p:nvSpPr>
          <p:cNvPr id="3" name="Content Placeholder 2">
            <a:extLst>
              <a:ext uri="{FF2B5EF4-FFF2-40B4-BE49-F238E27FC236}">
                <a16:creationId xmlns:a16="http://schemas.microsoft.com/office/drawing/2014/main" id="{98F5C9B6-7E4E-4605-A54C-3ABADD5370DF}"/>
              </a:ext>
            </a:extLst>
          </p:cNvPr>
          <p:cNvSpPr>
            <a:spLocks noGrp="1"/>
          </p:cNvSpPr>
          <p:nvPr>
            <p:ph idx="1"/>
          </p:nvPr>
        </p:nvSpPr>
        <p:spPr/>
        <p:txBody>
          <a:bodyPr vert="horz" lIns="91440" tIns="45720" rIns="91440" bIns="45720" rtlCol="0" anchor="t">
            <a:normAutofit/>
          </a:bodyPr>
          <a:lstStyle/>
          <a:p>
            <a:pPr>
              <a:spcAft>
                <a:spcPts val="1200"/>
              </a:spcAft>
            </a:pPr>
            <a:r>
              <a:rPr lang="en-US" sz="2400" dirty="0" err="1"/>
              <a:t>MHECare</a:t>
            </a:r>
            <a:r>
              <a:rPr lang="en-US" sz="2400" dirty="0"/>
              <a:t> was established through requests from key higher education and legislative leaders seeking a collaborative region-wide approach to supporting student health and wellness</a:t>
            </a:r>
          </a:p>
          <a:p>
            <a:pPr>
              <a:spcAft>
                <a:spcPts val="1200"/>
              </a:spcAft>
            </a:pPr>
            <a:r>
              <a:rPr lang="en-US" sz="2400" dirty="0"/>
              <a:t>Led by MHEC’s Student Health Benefits Advisory Committee consisting of a wide cross section of experts in student health care</a:t>
            </a:r>
          </a:p>
          <a:p>
            <a:pPr>
              <a:spcAft>
                <a:spcPts val="1200"/>
              </a:spcAft>
            </a:pPr>
            <a:r>
              <a:rPr lang="en-US" sz="2400" dirty="0"/>
              <a:t>Explores regional initiatives to improve higher education productivity for colleges and universities facing increasing demands for student health care</a:t>
            </a:r>
          </a:p>
          <a:p>
            <a:pPr>
              <a:spcAft>
                <a:spcPts val="1200"/>
              </a:spcAft>
            </a:pPr>
            <a:r>
              <a:rPr lang="en-US" sz="2400" dirty="0"/>
              <a:t>Programmatic options for fully-insured school-sponsored health plans and now virtual mental health services</a:t>
            </a:r>
          </a:p>
          <a:p>
            <a:pPr marL="0" indent="0">
              <a:buNone/>
            </a:pPr>
            <a:endParaRPr lang="en-US" dirty="0">
              <a:latin typeface="Fira Sans"/>
            </a:endParaRPr>
          </a:p>
        </p:txBody>
      </p:sp>
      <p:sp>
        <p:nvSpPr>
          <p:cNvPr id="4"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5" name="Slide Number Placeholder 4"/>
          <p:cNvSpPr>
            <a:spLocks noGrp="1"/>
          </p:cNvSpPr>
          <p:nvPr>
            <p:ph type="sldNum" sz="quarter" idx="12"/>
          </p:nvPr>
        </p:nvSpPr>
        <p:spPr/>
        <p:txBody>
          <a:bodyPr/>
          <a:lstStyle/>
          <a:p>
            <a:fld id="{83B61E77-9BA9-4F4B-8A45-FF7FFA153EA0}" type="slidenum">
              <a:rPr lang="en-US" smtClean="0"/>
              <a:t>18</a:t>
            </a:fld>
            <a:endParaRPr lang="en-US" dirty="0"/>
          </a:p>
        </p:txBody>
      </p:sp>
    </p:spTree>
    <p:extLst>
      <p:ext uri="{BB962C8B-B14F-4D97-AF65-F5344CB8AC3E}">
        <p14:creationId xmlns:p14="http://schemas.microsoft.com/office/powerpoint/2010/main" val="420211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FBF0F-863B-4344-B74F-BDC5DA606629}"/>
              </a:ext>
            </a:extLst>
          </p:cNvPr>
          <p:cNvSpPr>
            <a:spLocks noGrp="1"/>
          </p:cNvSpPr>
          <p:nvPr>
            <p:ph type="title"/>
          </p:nvPr>
        </p:nvSpPr>
        <p:spPr/>
        <p:txBody>
          <a:bodyPr>
            <a:normAutofit/>
          </a:bodyPr>
          <a:lstStyle/>
          <a:p>
            <a:r>
              <a:rPr lang="en-US" dirty="0"/>
              <a:t>Program with META Teletherapy</a:t>
            </a:r>
          </a:p>
        </p:txBody>
      </p:sp>
      <p:sp>
        <p:nvSpPr>
          <p:cNvPr id="3" name="Content Placeholder 2">
            <a:extLst>
              <a:ext uri="{FF2B5EF4-FFF2-40B4-BE49-F238E27FC236}">
                <a16:creationId xmlns:a16="http://schemas.microsoft.com/office/drawing/2014/main" id="{4BCA713A-173A-4988-B96E-6BD0EBA0A7EE}"/>
              </a:ext>
            </a:extLst>
          </p:cNvPr>
          <p:cNvSpPr>
            <a:spLocks noGrp="1"/>
          </p:cNvSpPr>
          <p:nvPr>
            <p:ph idx="1"/>
          </p:nvPr>
        </p:nvSpPr>
        <p:spPr>
          <a:xfrm>
            <a:off x="838200" y="1088206"/>
            <a:ext cx="10639697" cy="4351338"/>
          </a:xfrm>
        </p:spPr>
        <p:txBody>
          <a:bodyPr vert="horz" lIns="91440" tIns="45720" rIns="91440" bIns="45720" rtlCol="0" anchor="t">
            <a:normAutofit/>
          </a:bodyPr>
          <a:lstStyle/>
          <a:p>
            <a:pPr>
              <a:spcAft>
                <a:spcPts val="1200"/>
              </a:spcAft>
            </a:pPr>
            <a:r>
              <a:rPr lang="en-US" sz="2400" dirty="0"/>
              <a:t>According to a recent ACHA and Healthy Minds survey, The Impact of COVID-19 on College Student Well-Being, 60% of students indicate that the pandemic has made it more difficult to access mental health care</a:t>
            </a:r>
          </a:p>
          <a:p>
            <a:pPr>
              <a:spcAft>
                <a:spcPts val="1200"/>
              </a:spcAft>
            </a:pPr>
            <a:r>
              <a:rPr lang="en-US" sz="2400" dirty="0"/>
              <a:t>Competitively bid through an RFP led by the Student Health Benefits Advisory Committee </a:t>
            </a:r>
          </a:p>
          <a:p>
            <a:pPr>
              <a:spcAft>
                <a:spcPts val="1200"/>
              </a:spcAft>
            </a:pPr>
            <a:r>
              <a:rPr lang="en-US" sz="2400" dirty="0"/>
              <a:t>All higher education institutions within </a:t>
            </a:r>
            <a:r>
              <a:rPr lang="en-US" sz="2400"/>
              <a:t>the MHEC, NEBHE, SREB and WICHE regions, </a:t>
            </a:r>
            <a:r>
              <a:rPr lang="en-US" sz="2400" dirty="0"/>
              <a:t>both public and private not-for-profit, are eligible to utilize this program</a:t>
            </a:r>
          </a:p>
          <a:p>
            <a:pPr>
              <a:spcAft>
                <a:spcPts val="1200"/>
              </a:spcAft>
            </a:pPr>
            <a:endParaRPr lang="en-US" dirty="0"/>
          </a:p>
        </p:txBody>
      </p:sp>
      <p:sp>
        <p:nvSpPr>
          <p:cNvPr id="4"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5" name="Slide Number Placeholder 4"/>
          <p:cNvSpPr>
            <a:spLocks noGrp="1"/>
          </p:cNvSpPr>
          <p:nvPr>
            <p:ph type="sldNum" sz="quarter" idx="12"/>
          </p:nvPr>
        </p:nvSpPr>
        <p:spPr/>
        <p:txBody>
          <a:bodyPr/>
          <a:lstStyle/>
          <a:p>
            <a:fld id="{83B61E77-9BA9-4F4B-8A45-FF7FFA153EA0}" type="slidenum">
              <a:rPr lang="en-US" smtClean="0"/>
              <a:t>19</a:t>
            </a:fld>
            <a:endParaRPr lang="en-US" dirty="0"/>
          </a:p>
        </p:txBody>
      </p:sp>
    </p:spTree>
    <p:extLst>
      <p:ext uri="{BB962C8B-B14F-4D97-AF65-F5344CB8AC3E}">
        <p14:creationId xmlns:p14="http://schemas.microsoft.com/office/powerpoint/2010/main" val="5647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161100"/>
            <a:ext cx="12192000" cy="5696900"/>
            <a:chOff x="0" y="1161100"/>
            <a:chExt cx="12192000" cy="569690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1976" y="1161100"/>
              <a:ext cx="6070024" cy="5696900"/>
            </a:xfrm>
            <a:prstGeom prst="rect">
              <a:avLst/>
            </a:prstGeom>
          </p:spPr>
        </p:pic>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1100"/>
              <a:ext cx="8435163" cy="5696900"/>
            </a:xfrm>
            <a:prstGeom prst="rect">
              <a:avLst/>
            </a:prstGeom>
          </p:spPr>
        </p:pic>
      </p:grpSp>
      <p:sp>
        <p:nvSpPr>
          <p:cNvPr id="4" name="Title 3"/>
          <p:cNvSpPr>
            <a:spLocks noGrp="1"/>
          </p:cNvSpPr>
          <p:nvPr>
            <p:ph type="title"/>
          </p:nvPr>
        </p:nvSpPr>
        <p:spPr>
          <a:xfrm>
            <a:off x="596567" y="305196"/>
            <a:ext cx="11093988" cy="647833"/>
          </a:xfrm>
        </p:spPr>
        <p:txBody>
          <a:bodyPr>
            <a:normAutofit/>
          </a:bodyPr>
          <a:lstStyle/>
          <a:p>
            <a:r>
              <a:rPr lang="en-US" dirty="0"/>
              <a:t>The Nation’s Only College Mental Health Marketplace! </a:t>
            </a:r>
          </a:p>
        </p:txBody>
      </p:sp>
      <p:sp>
        <p:nvSpPr>
          <p:cNvPr id="5" name="Content Placeholder 4">
            <a:extLst>
              <a:ext uri="{FF2B5EF4-FFF2-40B4-BE49-F238E27FC236}">
                <a16:creationId xmlns:a16="http://schemas.microsoft.com/office/drawing/2014/main" id="{3056EF67-6C85-EA4E-A8FC-DC9708B904BA}"/>
              </a:ext>
            </a:extLst>
          </p:cNvPr>
          <p:cNvSpPr txBox="1">
            <a:spLocks/>
          </p:cNvSpPr>
          <p:nvPr/>
        </p:nvSpPr>
        <p:spPr>
          <a:xfrm>
            <a:off x="1227614" y="1842848"/>
            <a:ext cx="7751285" cy="82176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t>EASY, MOBILE ACCESS - </a:t>
            </a:r>
            <a:r>
              <a:rPr lang="en-US" sz="1800" dirty="0"/>
              <a:t>The META app is free to download. Students connect to META’s licensed providers or their school’s counselors for </a:t>
            </a:r>
            <a:r>
              <a:rPr lang="en-US" sz="1800" b="1" dirty="0"/>
              <a:t>chat, voice call and video </a:t>
            </a:r>
            <a:r>
              <a:rPr lang="en-US" sz="1800" dirty="0"/>
              <a:t>sessions</a:t>
            </a:r>
          </a:p>
        </p:txBody>
      </p:sp>
      <p:sp>
        <p:nvSpPr>
          <p:cNvPr id="6" name="Content Placeholder 4">
            <a:extLst>
              <a:ext uri="{FF2B5EF4-FFF2-40B4-BE49-F238E27FC236}">
                <a16:creationId xmlns:a16="http://schemas.microsoft.com/office/drawing/2014/main" id="{3056EF67-6C85-EA4E-A8FC-DC9708B904BA}"/>
              </a:ext>
            </a:extLst>
          </p:cNvPr>
          <p:cNvSpPr txBox="1">
            <a:spLocks/>
          </p:cNvSpPr>
          <p:nvPr/>
        </p:nvSpPr>
        <p:spPr>
          <a:xfrm>
            <a:off x="1227614" y="3321138"/>
            <a:ext cx="8044205" cy="11700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dirty="0"/>
              <a:t>RESPONSE TIME IN UNDER SIX HOURS - </a:t>
            </a:r>
            <a:r>
              <a:rPr lang="en-US" sz="1800" dirty="0"/>
              <a:t>META providers are </a:t>
            </a:r>
            <a:r>
              <a:rPr lang="en-US" sz="1800" b="1" dirty="0"/>
              <a:t>available weekdays, evenings, and weekends </a:t>
            </a:r>
            <a:r>
              <a:rPr lang="en-US" sz="1800" dirty="0"/>
              <a:t>to all on-campus and remote students. Students can get help when they need, and your counseling staff can focus on sessions and care delivery. </a:t>
            </a:r>
            <a:r>
              <a:rPr lang="en-US" sz="1800" i="1" dirty="0"/>
              <a:t>1 in 3 teletherapy sessions occur before 9am and after 5 pm</a:t>
            </a:r>
          </a:p>
        </p:txBody>
      </p:sp>
      <p:sp>
        <p:nvSpPr>
          <p:cNvPr id="7" name="Content Placeholder 4">
            <a:extLst>
              <a:ext uri="{FF2B5EF4-FFF2-40B4-BE49-F238E27FC236}">
                <a16:creationId xmlns:a16="http://schemas.microsoft.com/office/drawing/2014/main" id="{3056EF67-6C85-EA4E-A8FC-DC9708B904BA}"/>
              </a:ext>
            </a:extLst>
          </p:cNvPr>
          <p:cNvSpPr txBox="1">
            <a:spLocks/>
          </p:cNvSpPr>
          <p:nvPr/>
        </p:nvSpPr>
        <p:spPr>
          <a:xfrm>
            <a:off x="1271417" y="4989407"/>
            <a:ext cx="7007344" cy="9162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t>EXPANDS SCHOOL SUPPORT - </a:t>
            </a:r>
            <a:r>
              <a:rPr lang="en-US" sz="1800" dirty="0"/>
              <a:t>META augments your existing healthcare services </a:t>
            </a:r>
            <a:r>
              <a:rPr lang="en-US" sz="1800" b="1" dirty="0"/>
              <a:t>as a scalable and cost-effective </a:t>
            </a:r>
            <a:r>
              <a:rPr lang="en-US" sz="1800" dirty="0"/>
              <a:t>mental health solution</a:t>
            </a:r>
          </a:p>
        </p:txBody>
      </p:sp>
      <p:sp>
        <p:nvSpPr>
          <p:cNvPr id="9" name="Teardrop 8"/>
          <p:cNvSpPr/>
          <p:nvPr/>
        </p:nvSpPr>
        <p:spPr>
          <a:xfrm rot="5400000">
            <a:off x="596567" y="1888395"/>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ardrop 9"/>
          <p:cNvSpPr/>
          <p:nvPr/>
        </p:nvSpPr>
        <p:spPr>
          <a:xfrm rot="5400000">
            <a:off x="596567" y="3342158"/>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ardrop 10"/>
          <p:cNvSpPr/>
          <p:nvPr/>
        </p:nvSpPr>
        <p:spPr>
          <a:xfrm rot="5400000">
            <a:off x="640370" y="4989407"/>
            <a:ext cx="518397" cy="518397"/>
          </a:xfrm>
          <a:prstGeom prst="teardrop">
            <a:avLst/>
          </a:prstGeom>
          <a:solidFill>
            <a:srgbClr val="77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2</a:t>
            </a:fld>
            <a:endParaRPr lang="en-US" dirty="0"/>
          </a:p>
        </p:txBody>
      </p:sp>
    </p:spTree>
    <p:extLst>
      <p:ext uri="{BB962C8B-B14F-4D97-AF65-F5344CB8AC3E}">
        <p14:creationId xmlns:p14="http://schemas.microsoft.com/office/powerpoint/2010/main" val="27361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Why Partner with META Teletherapy?</a:t>
            </a:r>
          </a:p>
        </p:txBody>
      </p:sp>
      <p:sp>
        <p:nvSpPr>
          <p:cNvPr id="5" name="Content Placeholder 4">
            <a:extLst>
              <a:ext uri="{FF2B5EF4-FFF2-40B4-BE49-F238E27FC236}">
                <a16:creationId xmlns:a16="http://schemas.microsoft.com/office/drawing/2014/main" id="{3056EF67-6C85-EA4E-A8FC-DC9708B904BA}"/>
              </a:ext>
            </a:extLst>
          </p:cNvPr>
          <p:cNvSpPr txBox="1">
            <a:spLocks/>
          </p:cNvSpPr>
          <p:nvPr/>
        </p:nvSpPr>
        <p:spPr>
          <a:xfrm>
            <a:off x="327208" y="1386269"/>
            <a:ext cx="11715935" cy="11408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META’s Experience</a:t>
            </a:r>
          </a:p>
          <a:p>
            <a:r>
              <a:rPr lang="en-US" sz="1600" dirty="0"/>
              <a:t>META was created based on </a:t>
            </a:r>
            <a:r>
              <a:rPr lang="en-US" sz="1600" b="1" dirty="0"/>
              <a:t>15 years </a:t>
            </a:r>
            <a:r>
              <a:rPr lang="en-US" sz="1600" dirty="0"/>
              <a:t>of experience working with </a:t>
            </a:r>
            <a:r>
              <a:rPr lang="en-US" sz="1600" b="1" dirty="0"/>
              <a:t>over 1,000 campuses across the US</a:t>
            </a:r>
          </a:p>
          <a:p>
            <a:r>
              <a:rPr lang="en-US" sz="1600" dirty="0"/>
              <a:t>Built for </a:t>
            </a:r>
            <a:r>
              <a:rPr lang="en-US" sz="1600" b="1" dirty="0"/>
              <a:t>Security, Privacy &amp; Ease of Implementation and Use</a:t>
            </a:r>
          </a:p>
        </p:txBody>
      </p:sp>
      <p:sp>
        <p:nvSpPr>
          <p:cNvPr id="15" name="Content Placeholder 4">
            <a:extLst>
              <a:ext uri="{FF2B5EF4-FFF2-40B4-BE49-F238E27FC236}">
                <a16:creationId xmlns:a16="http://schemas.microsoft.com/office/drawing/2014/main" id="{3056EF67-6C85-EA4E-A8FC-DC9708B904BA}"/>
              </a:ext>
            </a:extLst>
          </p:cNvPr>
          <p:cNvSpPr txBox="1">
            <a:spLocks/>
          </p:cNvSpPr>
          <p:nvPr/>
        </p:nvSpPr>
        <p:spPr>
          <a:xfrm>
            <a:off x="327208" y="4441992"/>
            <a:ext cx="8263899" cy="15739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dirty="0">
                <a:solidFill>
                  <a:srgbClr val="40919E"/>
                </a:solidFill>
              </a:rPr>
              <a:t>META’s Reputation</a:t>
            </a:r>
          </a:p>
          <a:p>
            <a:r>
              <a:rPr lang="en-US" sz="1600" dirty="0"/>
              <a:t>META has the endorsement from prestigious non-profit organizations such as the </a:t>
            </a:r>
            <a:r>
              <a:rPr lang="en-US" sz="1600" i="1" dirty="0"/>
              <a:t>Thurgood Marshall College Fund, APIA Scholars, ECMC Foundation, </a:t>
            </a:r>
            <a:r>
              <a:rPr lang="en-US" sz="1600" dirty="0"/>
              <a:t>and </a:t>
            </a:r>
            <a:r>
              <a:rPr lang="en-US" sz="1600" i="1" dirty="0"/>
              <a:t>Kresge Foundation </a:t>
            </a:r>
            <a:r>
              <a:rPr lang="en-US" sz="1600" dirty="0"/>
              <a:t>that are dedicated to expanding mental health access to underserved populations</a:t>
            </a:r>
          </a:p>
          <a:p>
            <a:r>
              <a:rPr lang="en-US" sz="1600" dirty="0"/>
              <a:t>70 campuses have partnered with META in the last 18 months</a:t>
            </a:r>
            <a:endParaRPr lang="en-US" sz="1800" dirty="0"/>
          </a:p>
        </p:txBody>
      </p:sp>
      <p:sp>
        <p:nvSpPr>
          <p:cNvPr id="16" name="Content Placeholder 4">
            <a:extLst>
              <a:ext uri="{FF2B5EF4-FFF2-40B4-BE49-F238E27FC236}">
                <a16:creationId xmlns:a16="http://schemas.microsoft.com/office/drawing/2014/main" id="{3056EF67-6C85-EA4E-A8FC-DC9708B904BA}"/>
              </a:ext>
            </a:extLst>
          </p:cNvPr>
          <p:cNvSpPr txBox="1">
            <a:spLocks/>
          </p:cNvSpPr>
          <p:nvPr/>
        </p:nvSpPr>
        <p:spPr>
          <a:xfrm>
            <a:off x="327208" y="2773725"/>
            <a:ext cx="10425851" cy="14216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spc="300" dirty="0">
                <a:solidFill>
                  <a:srgbClr val="40919E"/>
                </a:solidFill>
              </a:rPr>
              <a:t>META’s Provider Network</a:t>
            </a:r>
          </a:p>
          <a:p>
            <a:r>
              <a:rPr lang="en-US" sz="1600" dirty="0"/>
              <a:t>META provides the best </a:t>
            </a:r>
            <a:r>
              <a:rPr lang="en-US" sz="1600" b="1" dirty="0"/>
              <a:t>counselor-to-student ratio and matches your student demographics</a:t>
            </a:r>
          </a:p>
          <a:p>
            <a:r>
              <a:rPr lang="en-US" sz="1600" dirty="0"/>
              <a:t>Providers in all </a:t>
            </a:r>
            <a:r>
              <a:rPr lang="en-US" sz="1600" b="1" dirty="0"/>
              <a:t>50 states</a:t>
            </a:r>
            <a:r>
              <a:rPr lang="en-US" sz="1600" dirty="0"/>
              <a:t>, student rating of providers is </a:t>
            </a:r>
            <a:r>
              <a:rPr lang="en-US" sz="1600" b="1" dirty="0"/>
              <a:t>4.9/5.0</a:t>
            </a:r>
          </a:p>
          <a:p>
            <a:r>
              <a:rPr lang="en-US" sz="1600" dirty="0"/>
              <a:t>Providers have an average response time </a:t>
            </a:r>
            <a:r>
              <a:rPr lang="en-US" sz="1600" b="1" dirty="0"/>
              <a:t>under six hours </a:t>
            </a:r>
            <a:r>
              <a:rPr lang="en-US" sz="1600" dirty="0"/>
              <a:t>(industry average is 1-3 days)</a:t>
            </a:r>
            <a:endParaRPr lang="en-US" sz="1800" dirty="0"/>
          </a:p>
        </p:txBody>
      </p:sp>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35632" y="2897613"/>
            <a:ext cx="3088757" cy="3088757"/>
          </a:xfrm>
          <a:prstGeom prst="rect">
            <a:avLst/>
          </a:prstGeom>
        </p:spPr>
      </p:pic>
      <p:sp>
        <p:nvSpPr>
          <p:cNvPr id="2" name="Footer Placeholder 1"/>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20</a:t>
            </a:fld>
            <a:endParaRPr lang="en-US" dirty="0"/>
          </a:p>
        </p:txBody>
      </p:sp>
    </p:spTree>
    <p:extLst>
      <p:ext uri="{BB962C8B-B14F-4D97-AF65-F5344CB8AC3E}">
        <p14:creationId xmlns:p14="http://schemas.microsoft.com/office/powerpoint/2010/main" val="269871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fontScale="90000"/>
          </a:bodyPr>
          <a:lstStyle/>
          <a:p>
            <a:r>
              <a:rPr lang="en-US" dirty="0"/>
              <a:t>COVID has Detrimentally Impacted the College Experience</a:t>
            </a:r>
          </a:p>
        </p:txBody>
      </p:sp>
      <p:pic>
        <p:nvPicPr>
          <p:cNvPr id="5" name="Picture 4">
            <a:extLst>
              <a:ext uri="{FF2B5EF4-FFF2-40B4-BE49-F238E27FC236}">
                <a16:creationId xmlns:a16="http://schemas.microsoft.com/office/drawing/2014/main" id="{3EBD09B7-B02B-7843-8453-2A2AEEDFDD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 t="25899" r="37" b="31666"/>
          <a:stretch/>
        </p:blipFill>
        <p:spPr>
          <a:xfrm flipH="1">
            <a:off x="6102012" y="3768772"/>
            <a:ext cx="5963727" cy="1687566"/>
          </a:xfrm>
          <a:prstGeom prst="rect">
            <a:avLst/>
          </a:prstGeom>
        </p:spPr>
      </p:pic>
      <p:pic>
        <p:nvPicPr>
          <p:cNvPr id="6" name="Picture 5">
            <a:extLst>
              <a:ext uri="{FF2B5EF4-FFF2-40B4-BE49-F238E27FC236}">
                <a16:creationId xmlns:a16="http://schemas.microsoft.com/office/drawing/2014/main" id="{3765C001-6517-134A-956A-5E50396450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 t="13823" r="-133" b="43705"/>
          <a:stretch/>
        </p:blipFill>
        <p:spPr>
          <a:xfrm flipH="1">
            <a:off x="103781" y="3768773"/>
            <a:ext cx="5980980" cy="1693316"/>
          </a:xfrm>
          <a:prstGeom prst="rect">
            <a:avLst/>
          </a:prstGeom>
        </p:spPr>
      </p:pic>
      <p:pic>
        <p:nvPicPr>
          <p:cNvPr id="7" name="Picture 6">
            <a:extLst>
              <a:ext uri="{FF2B5EF4-FFF2-40B4-BE49-F238E27FC236}">
                <a16:creationId xmlns:a16="http://schemas.microsoft.com/office/drawing/2014/main" id="{68B862E7-5276-6E48-A271-1508DE91D45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8" t="18462" r="-288" b="40288"/>
          <a:stretch/>
        </p:blipFill>
        <p:spPr>
          <a:xfrm>
            <a:off x="6084761" y="1016608"/>
            <a:ext cx="5980981" cy="1644771"/>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480" t="24240" r="-480" b="28862"/>
          <a:stretch/>
        </p:blipFill>
        <p:spPr>
          <a:xfrm>
            <a:off x="103781" y="1016609"/>
            <a:ext cx="5988390" cy="1644770"/>
          </a:xfrm>
          <a:prstGeom prst="rect">
            <a:avLst/>
          </a:prstGeom>
        </p:spPr>
      </p:pic>
      <p:graphicFrame>
        <p:nvGraphicFramePr>
          <p:cNvPr id="9" name="Content Placeholder 5"/>
          <p:cNvGraphicFramePr>
            <a:graphicFrameLocks/>
          </p:cNvGraphicFramePr>
          <p:nvPr/>
        </p:nvGraphicFramePr>
        <p:xfrm>
          <a:off x="111190" y="1016657"/>
          <a:ext cx="11961962" cy="5504230"/>
        </p:xfrm>
        <a:graphic>
          <a:graphicData uri="http://schemas.openxmlformats.org/drawingml/2006/table">
            <a:tbl>
              <a:tblPr firstRow="1" bandRow="1">
                <a:tableStyleId>{5940675A-B579-460E-94D1-54222C63F5DA}</a:tableStyleId>
              </a:tblPr>
              <a:tblGrid>
                <a:gridCol w="5980981">
                  <a:extLst>
                    <a:ext uri="{9D8B030D-6E8A-4147-A177-3AD203B41FA5}">
                      <a16:colId xmlns:a16="http://schemas.microsoft.com/office/drawing/2014/main" val="20000"/>
                    </a:ext>
                  </a:extLst>
                </a:gridCol>
                <a:gridCol w="5980981">
                  <a:extLst>
                    <a:ext uri="{9D8B030D-6E8A-4147-A177-3AD203B41FA5}">
                      <a16:colId xmlns:a16="http://schemas.microsoft.com/office/drawing/2014/main" val="20001"/>
                    </a:ext>
                  </a:extLst>
                </a:gridCol>
              </a:tblGrid>
              <a:tr h="2752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60 percent </a:t>
                      </a:r>
                      <a:r>
                        <a:rPr lang="en-US" sz="1800" kern="1200" spc="300" dirty="0">
                          <a:solidFill>
                            <a:schemeClr val="tx1"/>
                          </a:solidFill>
                          <a:latin typeface="+mj-lt"/>
                          <a:ea typeface="+mn-ea"/>
                          <a:cs typeface="+mn-cs"/>
                        </a:rPr>
                        <a:t>of students indicate that the pandemic has made it more </a:t>
                      </a:r>
                      <a:r>
                        <a:rPr lang="en-US" sz="1800" b="1" kern="1200" spc="300" dirty="0">
                          <a:solidFill>
                            <a:srgbClr val="3F8E9B"/>
                          </a:solidFill>
                          <a:latin typeface="+mj-lt"/>
                          <a:ea typeface="+mn-ea"/>
                          <a:cs typeface="+mn-cs"/>
                        </a:rPr>
                        <a:t>difficult to access mental health care</a:t>
                      </a:r>
                    </a:p>
                  </a:txBody>
                  <a:tcPr marL="274320" marR="182880" marB="182880" anchor="b">
                    <a:lnL w="12700" cmpd="sng">
                      <a:noFill/>
                    </a:lnL>
                    <a:lnR w="12700" cap="flat" cmpd="sng" algn="ctr">
                      <a:solidFill>
                        <a:srgbClr val="3F8E9B"/>
                      </a:solidFill>
                      <a:prstDash val="solid"/>
                      <a:round/>
                      <a:headEnd type="none" w="med" len="med"/>
                      <a:tailEnd type="none" w="med" len="med"/>
                    </a:lnR>
                    <a:lnT w="12700" cmpd="sng">
                      <a:noFill/>
                    </a:lnT>
                    <a:lnB w="12700" cap="flat" cmpd="sng" algn="ctr">
                      <a:solidFill>
                        <a:srgbClr val="3F8E9B"/>
                      </a:solidFill>
                      <a:prstDash val="solid"/>
                      <a:round/>
                      <a:headEnd type="none" w="med" len="med"/>
                      <a:tailEnd type="none" w="med" len="med"/>
                    </a:lnB>
                    <a:lnTlToBr w="12700" cmpd="sng">
                      <a:noFill/>
                      <a:prstDash val="solid"/>
                    </a:lnTlToBr>
                    <a:lnBlToTr w="12700" cmpd="sng">
                      <a:noFill/>
                      <a:prstDash val="solid"/>
                    </a:lnBlToTr>
                    <a:solidFill>
                      <a:schemeClr val="bg1">
                        <a:alpha val="6980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66 percent</a:t>
                      </a:r>
                      <a:r>
                        <a:rPr lang="en-US" sz="1800" kern="1200" spc="300" dirty="0">
                          <a:solidFill>
                            <a:schemeClr val="tx1"/>
                          </a:solidFill>
                          <a:latin typeface="+mj-lt"/>
                          <a:ea typeface="+mn-ea"/>
                          <a:cs typeface="+mn-cs"/>
                        </a:rPr>
                        <a:t> of students reported that the pandemic has resulted in more </a:t>
                      </a:r>
                      <a:r>
                        <a:rPr lang="en-US" sz="1800" b="1" kern="1200" spc="300" dirty="0">
                          <a:solidFill>
                            <a:srgbClr val="3F8E9B"/>
                          </a:solidFill>
                          <a:latin typeface="+mj-lt"/>
                          <a:ea typeface="+mn-ea"/>
                          <a:cs typeface="+mn-cs"/>
                        </a:rPr>
                        <a:t>financial stress</a:t>
                      </a:r>
                    </a:p>
                  </a:txBody>
                  <a:tcPr marL="274320" marR="182880" marB="182880" anchor="b">
                    <a:lnL w="12700" cap="flat" cmpd="sng" algn="ctr">
                      <a:solidFill>
                        <a:srgbClr val="3F8E9B"/>
                      </a:solidFill>
                      <a:prstDash val="solid"/>
                      <a:round/>
                      <a:headEnd type="none" w="med" len="med"/>
                      <a:tailEnd type="none" w="med" len="med"/>
                    </a:lnL>
                    <a:lnR w="12700" cmpd="sng">
                      <a:noFill/>
                    </a:lnR>
                    <a:lnT w="12700" cmpd="sng">
                      <a:noFill/>
                    </a:lnT>
                    <a:lnB w="12700" cap="flat" cmpd="sng" algn="ctr">
                      <a:solidFill>
                        <a:srgbClr val="3F8E9B"/>
                      </a:solidFill>
                      <a:prstDash val="solid"/>
                      <a:round/>
                      <a:headEnd type="none" w="med" len="med"/>
                      <a:tailEnd type="none" w="med" len="med"/>
                    </a:lnB>
                    <a:lnTlToBr w="12700" cmpd="sng">
                      <a:noFill/>
                      <a:prstDash val="solid"/>
                    </a:lnTlToBr>
                    <a:lnBlToTr w="12700" cmpd="sng">
                      <a:noFill/>
                      <a:prstDash val="solid"/>
                    </a:lnBlToTr>
                    <a:solidFill>
                      <a:schemeClr val="bg1">
                        <a:alpha val="69804"/>
                      </a:schemeClr>
                    </a:solidFill>
                  </a:tcPr>
                </a:tc>
                <a:extLst>
                  <a:ext uri="{0D108BD9-81ED-4DB2-BD59-A6C34878D82A}">
                    <a16:rowId xmlns:a16="http://schemas.microsoft.com/office/drawing/2014/main" val="10000"/>
                  </a:ext>
                </a:extLst>
              </a:tr>
              <a:tr h="2752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46 percent </a:t>
                      </a:r>
                      <a:r>
                        <a:rPr lang="en-US" sz="1800" kern="1200" spc="300" dirty="0">
                          <a:solidFill>
                            <a:schemeClr val="tx1"/>
                          </a:solidFill>
                          <a:latin typeface="+mj-lt"/>
                          <a:ea typeface="+mn-ea"/>
                          <a:cs typeface="+mn-cs"/>
                        </a:rPr>
                        <a:t>of at-risk students taking</a:t>
                      </a:r>
                      <a:r>
                        <a:rPr lang="en-US" sz="1800" kern="1200" spc="300" baseline="0" dirty="0">
                          <a:solidFill>
                            <a:schemeClr val="tx1"/>
                          </a:solidFill>
                          <a:latin typeface="+mj-lt"/>
                          <a:ea typeface="+mn-ea"/>
                          <a:cs typeface="+mn-cs"/>
                        </a:rPr>
                        <a:t> </a:t>
                      </a:r>
                      <a:r>
                        <a:rPr lang="en-US" sz="1800" kern="1200" spc="300" dirty="0">
                          <a:solidFill>
                            <a:schemeClr val="tx1"/>
                          </a:solidFill>
                          <a:latin typeface="+mj-lt"/>
                          <a:ea typeface="+mn-ea"/>
                          <a:cs typeface="+mn-cs"/>
                        </a:rPr>
                        <a:t>online courses reported </a:t>
                      </a:r>
                      <a:r>
                        <a:rPr lang="en-US" sz="1800" b="1" kern="1200" spc="300" dirty="0">
                          <a:solidFill>
                            <a:srgbClr val="3F8E9B"/>
                          </a:solidFill>
                          <a:latin typeface="+mj-lt"/>
                          <a:ea typeface="+mn-ea"/>
                          <a:cs typeface="+mn-cs"/>
                        </a:rPr>
                        <a:t>greater mental health needs</a:t>
                      </a:r>
                      <a:endParaRPr lang="en-US" sz="1800" kern="1200" spc="300" dirty="0">
                        <a:solidFill>
                          <a:schemeClr val="tx1"/>
                        </a:solidFill>
                        <a:latin typeface="+mj-lt"/>
                        <a:ea typeface="+mn-ea"/>
                        <a:cs typeface="+mn-cs"/>
                      </a:endParaRPr>
                    </a:p>
                  </a:txBody>
                  <a:tcPr marL="274320" marR="182880" anchor="b">
                    <a:lnL w="12700" cmpd="sng">
                      <a:noFill/>
                    </a:lnL>
                    <a:lnR w="12700" cap="flat" cmpd="sng" algn="ctr">
                      <a:solidFill>
                        <a:srgbClr val="3F8E9B"/>
                      </a:solidFill>
                      <a:prstDash val="solid"/>
                      <a:round/>
                      <a:headEnd type="none" w="med" len="med"/>
                      <a:tailEnd type="none" w="med" len="med"/>
                    </a:lnR>
                    <a:lnT w="12700" cap="flat" cmpd="sng" algn="ctr">
                      <a:solidFill>
                        <a:srgbClr val="3F8E9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69804"/>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spc="300" dirty="0">
                          <a:solidFill>
                            <a:schemeClr val="tx1"/>
                          </a:solidFill>
                          <a:latin typeface="+mj-lt"/>
                          <a:ea typeface="+mn-ea"/>
                          <a:cs typeface="+mn-cs"/>
                        </a:rPr>
                        <a:t>63 percent </a:t>
                      </a:r>
                      <a:r>
                        <a:rPr lang="en-US" sz="1800" kern="1200" spc="300" dirty="0">
                          <a:solidFill>
                            <a:schemeClr val="tx1"/>
                          </a:solidFill>
                          <a:latin typeface="+mj-lt"/>
                          <a:ea typeface="+mn-ea"/>
                          <a:cs typeface="+mn-cs"/>
                        </a:rPr>
                        <a:t>of students would grade their college’s </a:t>
                      </a:r>
                      <a:r>
                        <a:rPr lang="en-US" sz="1800" b="1" kern="1200" spc="300" dirty="0">
                          <a:solidFill>
                            <a:srgbClr val="3F8E9B"/>
                          </a:solidFill>
                          <a:latin typeface="+mj-lt"/>
                          <a:ea typeface="+mn-ea"/>
                          <a:cs typeface="+mn-cs"/>
                        </a:rPr>
                        <a:t>response to mental health and wellness services a “C” or lower</a:t>
                      </a:r>
                    </a:p>
                  </a:txBody>
                  <a:tcPr marL="274320" marR="182880" anchor="b">
                    <a:lnL w="12700" cap="flat" cmpd="sng" algn="ctr">
                      <a:solidFill>
                        <a:srgbClr val="3F8E9B"/>
                      </a:solidFill>
                      <a:prstDash val="solid"/>
                      <a:round/>
                      <a:headEnd type="none" w="med" len="med"/>
                      <a:tailEnd type="none" w="med" len="med"/>
                    </a:lnL>
                    <a:lnR w="12700" cmpd="sng">
                      <a:noFill/>
                    </a:lnR>
                    <a:lnT w="12700" cap="flat" cmpd="sng" algn="ctr">
                      <a:solidFill>
                        <a:srgbClr val="3F8E9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69804"/>
                      </a:schemeClr>
                    </a:solidFill>
                  </a:tcPr>
                </a:tc>
                <a:extLst>
                  <a:ext uri="{0D108BD9-81ED-4DB2-BD59-A6C34878D82A}">
                    <a16:rowId xmlns:a16="http://schemas.microsoft.com/office/drawing/2014/main" val="10001"/>
                  </a:ext>
                </a:extLst>
              </a:tr>
            </a:tbl>
          </a:graphicData>
        </a:graphic>
      </p:graphicFrame>
      <p:sp>
        <p:nvSpPr>
          <p:cNvPr id="10" name="TextBox 9"/>
          <p:cNvSpPr txBox="1"/>
          <p:nvPr/>
        </p:nvSpPr>
        <p:spPr>
          <a:xfrm>
            <a:off x="1091144" y="6542380"/>
            <a:ext cx="6156458" cy="230832"/>
          </a:xfrm>
          <a:prstGeom prst="rect">
            <a:avLst/>
          </a:prstGeom>
          <a:noFill/>
        </p:spPr>
        <p:txBody>
          <a:bodyPr wrap="square" rtlCol="0">
            <a:spAutoFit/>
          </a:bodyPr>
          <a:lstStyle/>
          <a:p>
            <a:r>
              <a:rPr lang="en-US" sz="900" dirty="0">
                <a:solidFill>
                  <a:schemeClr val="bg1">
                    <a:lumMod val="50000"/>
                  </a:schemeClr>
                </a:solidFill>
              </a:rPr>
              <a:t>Health Minds Network &amp; ACHA “The Impact of COVID-19 on College Student Well-Being”</a:t>
            </a:r>
          </a:p>
        </p:txBody>
      </p:sp>
      <p:sp>
        <p:nvSpPr>
          <p:cNvPr id="11" name="TextBox 10">
            <a:extLst>
              <a:ext uri="{FF2B5EF4-FFF2-40B4-BE49-F238E27FC236}">
                <a16:creationId xmlns:a16="http://schemas.microsoft.com/office/drawing/2014/main" id="{97BFEFEE-AD5E-1442-A642-2E31B3A66B60}"/>
              </a:ext>
            </a:extLst>
          </p:cNvPr>
          <p:cNvSpPr txBox="1"/>
          <p:nvPr/>
        </p:nvSpPr>
        <p:spPr>
          <a:xfrm>
            <a:off x="6441390" y="6563731"/>
            <a:ext cx="5284970" cy="230832"/>
          </a:xfrm>
          <a:prstGeom prst="rect">
            <a:avLst/>
          </a:prstGeom>
          <a:noFill/>
        </p:spPr>
        <p:txBody>
          <a:bodyPr wrap="square" rtlCol="0">
            <a:spAutoFit/>
          </a:bodyPr>
          <a:lstStyle/>
          <a:p>
            <a:r>
              <a:rPr lang="en-US" sz="900" dirty="0">
                <a:solidFill>
                  <a:schemeClr val="bg1">
                    <a:lumMod val="50000"/>
                  </a:schemeClr>
                </a:solidFill>
              </a:rPr>
              <a:t>“Students Struggle but Don’t Seek Colleges’ Help,” Inside Higher Education </a:t>
            </a:r>
          </a:p>
        </p:txBody>
      </p:sp>
      <p:sp>
        <p:nvSpPr>
          <p:cNvPr id="3" name="Slide Number Placeholder 2"/>
          <p:cNvSpPr>
            <a:spLocks noGrp="1"/>
          </p:cNvSpPr>
          <p:nvPr>
            <p:ph type="sldNum" sz="quarter" idx="12"/>
          </p:nvPr>
        </p:nvSpPr>
        <p:spPr/>
        <p:txBody>
          <a:bodyPr/>
          <a:lstStyle/>
          <a:p>
            <a:fld id="{83B61E77-9BA9-4F4B-8A45-FF7FFA153EA0}" type="slidenum">
              <a:rPr lang="en-US" smtClean="0"/>
              <a:t>21</a:t>
            </a:fld>
            <a:endParaRPr lang="en-US" dirty="0"/>
          </a:p>
        </p:txBody>
      </p:sp>
    </p:spTree>
    <p:extLst>
      <p:ext uri="{BB962C8B-B14F-4D97-AF65-F5344CB8AC3E}">
        <p14:creationId xmlns:p14="http://schemas.microsoft.com/office/powerpoint/2010/main" val="28622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32770" y="368775"/>
            <a:ext cx="11311899" cy="647833"/>
          </a:xfrm>
        </p:spPr>
        <p:txBody>
          <a:bodyPr>
            <a:normAutofit/>
          </a:bodyPr>
          <a:lstStyle/>
          <a:p>
            <a:r>
              <a:rPr lang="en-US" dirty="0"/>
              <a:t>Expand Mental Health Access to Your Students This Fall</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5" y="1251589"/>
            <a:ext cx="11019912" cy="4986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sz="1800" b="1" spc="300" dirty="0">
                <a:solidFill>
                  <a:srgbClr val="40919E"/>
                </a:solidFill>
              </a:rPr>
              <a:t>Our Goal: Partner with you to augment your existing student mental health services as it benefits your academic mission and economic well-being</a:t>
            </a:r>
            <a:br>
              <a:rPr lang="en-US" sz="1800" b="1" spc="300" dirty="0">
                <a:solidFill>
                  <a:srgbClr val="40919E"/>
                </a:solidFill>
              </a:rPr>
            </a:br>
            <a:endParaRPr lang="en-US" sz="1800" b="1" spc="300" dirty="0">
              <a:solidFill>
                <a:srgbClr val="40919E"/>
              </a:solidFill>
            </a:endParaRPr>
          </a:p>
          <a:p>
            <a:pPr lvl="1">
              <a:spcBef>
                <a:spcPts val="1800"/>
              </a:spcBef>
            </a:pPr>
            <a:r>
              <a:rPr lang="en-US" sz="1600" dirty="0"/>
              <a:t>Young adults aged </a:t>
            </a:r>
            <a:r>
              <a:rPr lang="en-US" sz="1600" b="1" dirty="0"/>
              <a:t>18 – 25 have the highest prevalence of serious mental illness</a:t>
            </a:r>
          </a:p>
          <a:p>
            <a:pPr lvl="1">
              <a:spcBef>
                <a:spcPts val="1800"/>
              </a:spcBef>
            </a:pPr>
            <a:r>
              <a:rPr lang="en-US" sz="1600" dirty="0"/>
              <a:t>Over half of students who seriously consider suicide </a:t>
            </a:r>
            <a:r>
              <a:rPr lang="en-US" sz="1600" b="1" dirty="0"/>
              <a:t>never</a:t>
            </a:r>
            <a:r>
              <a:rPr lang="en-US" sz="1600" dirty="0"/>
              <a:t> receive professional help</a:t>
            </a:r>
          </a:p>
          <a:p>
            <a:pPr lvl="1">
              <a:spcBef>
                <a:spcPts val="1800"/>
              </a:spcBef>
            </a:pPr>
            <a:r>
              <a:rPr lang="en-US" sz="1600" b="1" dirty="0"/>
              <a:t>COVID related events </a:t>
            </a:r>
            <a:r>
              <a:rPr lang="en-US" sz="1600" dirty="0"/>
              <a:t>have placed a huge burden on students</a:t>
            </a:r>
          </a:p>
          <a:p>
            <a:pPr lvl="1">
              <a:spcBef>
                <a:spcPts val="1800"/>
              </a:spcBef>
            </a:pPr>
            <a:r>
              <a:rPr lang="en-US" sz="1600" b="1" dirty="0"/>
              <a:t>Stigma is still a barrier, </a:t>
            </a:r>
            <a:r>
              <a:rPr lang="en-US" sz="1600" dirty="0"/>
              <a:t>especially</a:t>
            </a:r>
            <a:r>
              <a:rPr lang="en-US" sz="1600" b="1" dirty="0"/>
              <a:t> </a:t>
            </a:r>
            <a:r>
              <a:rPr lang="en-US" sz="1600" dirty="0"/>
              <a:t>for students of color, first-generation, LGBTQ+, and other minorities</a:t>
            </a:r>
          </a:p>
          <a:p>
            <a:pPr lvl="1">
              <a:spcBef>
                <a:spcPts val="1800"/>
              </a:spcBef>
            </a:pPr>
            <a:r>
              <a:rPr lang="en-US" sz="1600" dirty="0"/>
              <a:t>Students suffering from symptoms of mental health disorders are at </a:t>
            </a:r>
            <a:r>
              <a:rPr lang="en-US" sz="1600" b="1" dirty="0"/>
              <a:t>risk of lower GPA, discontinuous enrollment</a:t>
            </a:r>
            <a:r>
              <a:rPr lang="en-US" sz="1600" dirty="0"/>
              <a:t>, and dropping out</a:t>
            </a:r>
          </a:p>
          <a:p>
            <a:pPr lvl="1">
              <a:spcBef>
                <a:spcPts val="1200"/>
              </a:spcBef>
            </a:pPr>
            <a:r>
              <a:rPr lang="en-US" sz="1600" dirty="0"/>
              <a:t>Students are looking for mental health </a:t>
            </a:r>
            <a:r>
              <a:rPr lang="en-US" sz="1600" b="1" dirty="0"/>
              <a:t>support all week</a:t>
            </a:r>
            <a:r>
              <a:rPr lang="en-US" sz="1600" dirty="0"/>
              <a:t>, not just 9am-5pm on weekdays</a:t>
            </a:r>
          </a:p>
          <a:p>
            <a:pPr marL="0" indent="0">
              <a:spcBef>
                <a:spcPts val="1200"/>
              </a:spcBef>
              <a:buNone/>
            </a:pPr>
            <a:endParaRPr lang="en-US" sz="2000" b="1" dirty="0"/>
          </a:p>
          <a:p>
            <a:pPr marL="0" indent="0">
              <a:spcBef>
                <a:spcPts val="1200"/>
              </a:spcBef>
              <a:buNone/>
            </a:pPr>
            <a:r>
              <a:rPr lang="en-US" sz="1800" b="1" spc="300" dirty="0">
                <a:solidFill>
                  <a:srgbClr val="40919E"/>
                </a:solidFill>
              </a:rPr>
              <a:t>At META, we address these challenges and eliminate the barriers preventing college students from accessing care</a:t>
            </a:r>
          </a:p>
        </p:txBody>
      </p:sp>
      <p:sp>
        <p:nvSpPr>
          <p:cNvPr id="2" name="Footer Placeholder 1"/>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22</a:t>
            </a:fld>
            <a:endParaRPr lang="en-US" dirty="0"/>
          </a:p>
        </p:txBody>
      </p:sp>
    </p:spTree>
    <p:extLst>
      <p:ext uri="{BB962C8B-B14F-4D97-AF65-F5344CB8AC3E}">
        <p14:creationId xmlns:p14="http://schemas.microsoft.com/office/powerpoint/2010/main" val="2874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META Providers Adapt to Students’ Schedules</a:t>
            </a:r>
          </a:p>
        </p:txBody>
      </p:sp>
      <p:sp>
        <p:nvSpPr>
          <p:cNvPr id="2" name="Footer Placeholder 1"/>
          <p:cNvSpPr>
            <a:spLocks noGrp="1"/>
          </p:cNvSpPr>
          <p:nvPr>
            <p:ph type="ftr" sz="quarter" idx="11"/>
          </p:nvPr>
        </p:nvSpPr>
        <p:spPr/>
        <p:txBody>
          <a:bodyPr/>
          <a:lstStyle/>
          <a:p>
            <a:r>
              <a:rPr lang="en-US" dirty="0" err="1"/>
              <a:t>sales@meta.app</a:t>
            </a:r>
            <a:endParaRPr lang="en-US" dirty="0"/>
          </a:p>
        </p:txBody>
      </p:sp>
      <p:graphicFrame>
        <p:nvGraphicFramePr>
          <p:cNvPr id="13" name="Chart 12"/>
          <p:cNvGraphicFramePr/>
          <p:nvPr/>
        </p:nvGraphicFramePr>
        <p:xfrm>
          <a:off x="311889" y="1238521"/>
          <a:ext cx="5269023" cy="50185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nvGraphicFramePr>
        <p:xfrm>
          <a:off x="6326372" y="1238521"/>
          <a:ext cx="5269023" cy="501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82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META App is Built for Students Like Yours</a:t>
            </a:r>
          </a:p>
        </p:txBody>
      </p:sp>
      <p:grpSp>
        <p:nvGrpSpPr>
          <p:cNvPr id="7" name="Group 6"/>
          <p:cNvGrpSpPr/>
          <p:nvPr/>
        </p:nvGrpSpPr>
        <p:grpSpPr>
          <a:xfrm>
            <a:off x="5912677" y="1541831"/>
            <a:ext cx="2203770" cy="3767084"/>
            <a:chOff x="1593072" y="2937442"/>
            <a:chExt cx="2203770" cy="3767084"/>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4479" y="3306774"/>
              <a:ext cx="1720957" cy="3397752"/>
            </a:xfrm>
            <a:prstGeom prst="rect">
              <a:avLst/>
            </a:prstGeom>
          </p:spPr>
        </p:pic>
        <p:sp>
          <p:nvSpPr>
            <p:cNvPr id="9" name="TextBox 8"/>
            <p:cNvSpPr txBox="1"/>
            <p:nvPr/>
          </p:nvSpPr>
          <p:spPr>
            <a:xfrm>
              <a:off x="1593072"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SEARCH</a:t>
              </a:r>
            </a:p>
          </p:txBody>
        </p:sp>
      </p:grpSp>
      <p:grpSp>
        <p:nvGrpSpPr>
          <p:cNvPr id="10" name="Group 9"/>
          <p:cNvGrpSpPr/>
          <p:nvPr/>
        </p:nvGrpSpPr>
        <p:grpSpPr>
          <a:xfrm>
            <a:off x="7792433" y="1541831"/>
            <a:ext cx="2203770" cy="3767084"/>
            <a:chOff x="4994114" y="2937442"/>
            <a:chExt cx="2203770" cy="3767084"/>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5521" y="3306774"/>
              <a:ext cx="1720957" cy="3397752"/>
            </a:xfrm>
            <a:prstGeom prst="rect">
              <a:avLst/>
            </a:prstGeom>
          </p:spPr>
        </p:pic>
        <p:sp>
          <p:nvSpPr>
            <p:cNvPr id="12" name="TextBox 11"/>
            <p:cNvSpPr txBox="1"/>
            <p:nvPr/>
          </p:nvSpPr>
          <p:spPr>
            <a:xfrm>
              <a:off x="4994114"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SELECT</a:t>
              </a:r>
            </a:p>
          </p:txBody>
        </p:sp>
      </p:grpSp>
      <p:grpSp>
        <p:nvGrpSpPr>
          <p:cNvPr id="13" name="Group 12"/>
          <p:cNvGrpSpPr/>
          <p:nvPr/>
        </p:nvGrpSpPr>
        <p:grpSpPr>
          <a:xfrm>
            <a:off x="9636127" y="1541831"/>
            <a:ext cx="2203770" cy="3767084"/>
            <a:chOff x="8118862" y="2937442"/>
            <a:chExt cx="2203770" cy="3767084"/>
          </a:xfrm>
        </p:grpSpPr>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0269" y="3306774"/>
              <a:ext cx="1720957" cy="3397752"/>
            </a:xfrm>
            <a:prstGeom prst="rect">
              <a:avLst/>
            </a:prstGeom>
          </p:spPr>
        </p:pic>
        <p:sp>
          <p:nvSpPr>
            <p:cNvPr id="17" name="TextBox 16"/>
            <p:cNvSpPr txBox="1"/>
            <p:nvPr/>
          </p:nvSpPr>
          <p:spPr>
            <a:xfrm>
              <a:off x="8118862" y="2937442"/>
              <a:ext cx="2203770" cy="400110"/>
            </a:xfrm>
            <a:prstGeom prst="rect">
              <a:avLst/>
            </a:prstGeom>
            <a:noFill/>
          </p:spPr>
          <p:txBody>
            <a:bodyPr wrap="square" rtlCol="0">
              <a:spAutoFit/>
            </a:bodyPr>
            <a:lstStyle/>
            <a:p>
              <a:pPr algn="ctr"/>
              <a:r>
                <a:rPr lang="en-US" sz="2000" b="1" spc="300" dirty="0">
                  <a:solidFill>
                    <a:srgbClr val="77BCC8"/>
                  </a:solidFill>
                  <a:latin typeface="+mj-lt"/>
                  <a:ea typeface="+mj-ea"/>
                  <a:cs typeface="+mj-cs"/>
                </a:rPr>
                <a:t>ENGAGE</a:t>
              </a:r>
            </a:p>
          </p:txBody>
        </p:sp>
      </p:grpSp>
      <p:sp>
        <p:nvSpPr>
          <p:cNvPr id="20" name="Content Placeholder 4">
            <a:extLst>
              <a:ext uri="{FF2B5EF4-FFF2-40B4-BE49-F238E27FC236}">
                <a16:creationId xmlns:a16="http://schemas.microsoft.com/office/drawing/2014/main" id="{3056EF67-6C85-EA4E-A8FC-DC9708B904BA}"/>
              </a:ext>
            </a:extLst>
          </p:cNvPr>
          <p:cNvSpPr txBox="1">
            <a:spLocks/>
          </p:cNvSpPr>
          <p:nvPr/>
        </p:nvSpPr>
        <p:spPr>
          <a:xfrm>
            <a:off x="1408357" y="1733148"/>
            <a:ext cx="3670634"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b="1" spc="600" dirty="0">
                <a:solidFill>
                  <a:srgbClr val="40919E"/>
                </a:solidFill>
              </a:rPr>
              <a:t>Access</a:t>
            </a:r>
          </a:p>
          <a:p>
            <a:pPr marL="0" indent="0">
              <a:lnSpc>
                <a:spcPct val="100000"/>
              </a:lnSpc>
              <a:spcBef>
                <a:spcPts val="0"/>
              </a:spcBef>
              <a:buNone/>
            </a:pPr>
            <a:r>
              <a:rPr lang="en-US" sz="2000" spc="300" dirty="0"/>
              <a:t>Register in 2 minutes</a:t>
            </a:r>
            <a:endParaRPr lang="en-US" sz="2000" b="1" spc="300" dirty="0"/>
          </a:p>
        </p:txBody>
      </p:sp>
      <p:sp>
        <p:nvSpPr>
          <p:cNvPr id="21" name="Content Placeholder 4">
            <a:extLst>
              <a:ext uri="{FF2B5EF4-FFF2-40B4-BE49-F238E27FC236}">
                <a16:creationId xmlns:a16="http://schemas.microsoft.com/office/drawing/2014/main" id="{3056EF67-6C85-EA4E-A8FC-DC9708B904BA}"/>
              </a:ext>
            </a:extLst>
          </p:cNvPr>
          <p:cNvSpPr txBox="1">
            <a:spLocks/>
          </p:cNvSpPr>
          <p:nvPr/>
        </p:nvSpPr>
        <p:spPr>
          <a:xfrm>
            <a:off x="1399160" y="2978647"/>
            <a:ext cx="4632187"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spc="600" dirty="0">
                <a:solidFill>
                  <a:srgbClr val="40919E"/>
                </a:solidFill>
              </a:rPr>
              <a:t>Choice</a:t>
            </a:r>
          </a:p>
          <a:p>
            <a:pPr marL="0" indent="0">
              <a:spcBef>
                <a:spcPts val="0"/>
              </a:spcBef>
              <a:buNone/>
            </a:pPr>
            <a:r>
              <a:rPr lang="en-US" sz="2000" spc="300" dirty="0"/>
              <a:t>Select campus or META counselor</a:t>
            </a:r>
            <a:endParaRPr lang="en-US" sz="2000" b="1" spc="300" dirty="0"/>
          </a:p>
        </p:txBody>
      </p:sp>
      <p:sp>
        <p:nvSpPr>
          <p:cNvPr id="22" name="Content Placeholder 4">
            <a:extLst>
              <a:ext uri="{FF2B5EF4-FFF2-40B4-BE49-F238E27FC236}">
                <a16:creationId xmlns:a16="http://schemas.microsoft.com/office/drawing/2014/main" id="{3056EF67-6C85-EA4E-A8FC-DC9708B904BA}"/>
              </a:ext>
            </a:extLst>
          </p:cNvPr>
          <p:cNvSpPr txBox="1">
            <a:spLocks/>
          </p:cNvSpPr>
          <p:nvPr/>
        </p:nvSpPr>
        <p:spPr>
          <a:xfrm>
            <a:off x="1399726" y="4405640"/>
            <a:ext cx="4754358" cy="9032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b="1" spc="600" dirty="0">
                <a:solidFill>
                  <a:srgbClr val="40919E"/>
                </a:solidFill>
              </a:rPr>
              <a:t>Connect</a:t>
            </a:r>
          </a:p>
          <a:p>
            <a:pPr marL="0" indent="0">
              <a:spcBef>
                <a:spcPts val="0"/>
              </a:spcBef>
              <a:buNone/>
            </a:pPr>
            <a:r>
              <a:rPr lang="en-US" sz="2000" spc="300" dirty="0"/>
              <a:t>Private chat, video, voice sessions</a:t>
            </a:r>
            <a:endParaRPr lang="en-US" sz="2000" b="1" spc="300" dirty="0"/>
          </a:p>
        </p:txBody>
      </p:sp>
      <p:grpSp>
        <p:nvGrpSpPr>
          <p:cNvPr id="23" name="Group 22">
            <a:extLst>
              <a:ext uri="{FF2B5EF4-FFF2-40B4-BE49-F238E27FC236}">
                <a16:creationId xmlns:a16="http://schemas.microsoft.com/office/drawing/2014/main" id="{168AC1B0-4562-BD43-BA52-A84AE2DAA99F}"/>
              </a:ext>
            </a:extLst>
          </p:cNvPr>
          <p:cNvGrpSpPr/>
          <p:nvPr/>
        </p:nvGrpSpPr>
        <p:grpSpPr>
          <a:xfrm>
            <a:off x="688972" y="1890718"/>
            <a:ext cx="535377" cy="535377"/>
            <a:chOff x="743693" y="894334"/>
            <a:chExt cx="535377" cy="535377"/>
          </a:xfrm>
        </p:grpSpPr>
        <p:sp>
          <p:nvSpPr>
            <p:cNvPr id="25" name="Teardrop 24">
              <a:extLst>
                <a:ext uri="{FF2B5EF4-FFF2-40B4-BE49-F238E27FC236}">
                  <a16:creationId xmlns:a16="http://schemas.microsoft.com/office/drawing/2014/main" id="{9B89A8CB-B20B-0E4E-8190-4C238F7433E4}"/>
                </a:ext>
              </a:extLst>
            </p:cNvPr>
            <p:cNvSpPr/>
            <p:nvPr/>
          </p:nvSpPr>
          <p:spPr>
            <a:xfrm rot="5400000">
              <a:off x="743693" y="894334"/>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B419A11-75D8-8F41-9F5E-866FBC9904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0093" y="1010733"/>
              <a:ext cx="302575" cy="302575"/>
            </a:xfrm>
            <a:prstGeom prst="rect">
              <a:avLst/>
            </a:prstGeom>
          </p:spPr>
        </p:pic>
      </p:grpSp>
      <p:grpSp>
        <p:nvGrpSpPr>
          <p:cNvPr id="2" name="Group 1"/>
          <p:cNvGrpSpPr/>
          <p:nvPr/>
        </p:nvGrpSpPr>
        <p:grpSpPr>
          <a:xfrm>
            <a:off x="679772" y="3036499"/>
            <a:ext cx="535377" cy="535377"/>
            <a:chOff x="901414" y="2798057"/>
            <a:chExt cx="535377" cy="535377"/>
          </a:xfrm>
        </p:grpSpPr>
        <p:sp>
          <p:nvSpPr>
            <p:cNvPr id="36" name="Teardrop 35">
              <a:extLst>
                <a:ext uri="{FF2B5EF4-FFF2-40B4-BE49-F238E27FC236}">
                  <a16:creationId xmlns:a16="http://schemas.microsoft.com/office/drawing/2014/main" id="{981F656D-4151-4E40-BF0F-7EEC2865FD05}"/>
                </a:ext>
              </a:extLst>
            </p:cNvPr>
            <p:cNvSpPr/>
            <p:nvPr/>
          </p:nvSpPr>
          <p:spPr>
            <a:xfrm rot="5400000">
              <a:off x="901414" y="2798057"/>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a:extLst>
                <a:ext uri="{FF2B5EF4-FFF2-40B4-BE49-F238E27FC236}">
                  <a16:creationId xmlns:a16="http://schemas.microsoft.com/office/drawing/2014/main" id="{C3913C85-BBCD-B947-A19E-7807726D4E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538" y="2906637"/>
              <a:ext cx="357128" cy="357128"/>
            </a:xfrm>
            <a:prstGeom prst="rect">
              <a:avLst/>
            </a:prstGeom>
          </p:spPr>
        </p:pic>
      </p:grpSp>
      <p:grpSp>
        <p:nvGrpSpPr>
          <p:cNvPr id="6" name="Group 5"/>
          <p:cNvGrpSpPr/>
          <p:nvPr/>
        </p:nvGrpSpPr>
        <p:grpSpPr>
          <a:xfrm>
            <a:off x="679772" y="4405640"/>
            <a:ext cx="535377" cy="535377"/>
            <a:chOff x="724291" y="5239938"/>
            <a:chExt cx="535377" cy="535377"/>
          </a:xfrm>
        </p:grpSpPr>
        <p:sp>
          <p:nvSpPr>
            <p:cNvPr id="40" name="Teardrop 39">
              <a:extLst>
                <a:ext uri="{FF2B5EF4-FFF2-40B4-BE49-F238E27FC236}">
                  <a16:creationId xmlns:a16="http://schemas.microsoft.com/office/drawing/2014/main" id="{95C52EDB-0A39-B342-B2D2-C24F05AC79DC}"/>
                </a:ext>
              </a:extLst>
            </p:cNvPr>
            <p:cNvSpPr/>
            <p:nvPr/>
          </p:nvSpPr>
          <p:spPr>
            <a:xfrm rot="5400000">
              <a:off x="724291" y="5239938"/>
              <a:ext cx="535377" cy="535377"/>
            </a:xfrm>
            <a:prstGeom prst="teardrop">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939" y="5375543"/>
              <a:ext cx="278341" cy="278341"/>
            </a:xfrm>
            <a:prstGeom prst="rect">
              <a:avLst/>
            </a:prstGeom>
          </p:spPr>
        </p:pic>
      </p:grpSp>
      <p:sp>
        <p:nvSpPr>
          <p:cNvPr id="27"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5" name="Slide Number Placeholder 4"/>
          <p:cNvSpPr>
            <a:spLocks noGrp="1"/>
          </p:cNvSpPr>
          <p:nvPr>
            <p:ph type="sldNum" sz="quarter" idx="12"/>
          </p:nvPr>
        </p:nvSpPr>
        <p:spPr/>
        <p:txBody>
          <a:bodyPr/>
          <a:lstStyle/>
          <a:p>
            <a:fld id="{83B61E77-9BA9-4F4B-8A45-FF7FFA153EA0}" type="slidenum">
              <a:rPr lang="en-US" smtClean="0"/>
              <a:t>3</a:t>
            </a:fld>
            <a:endParaRPr lang="en-US" dirty="0"/>
          </a:p>
        </p:txBody>
      </p:sp>
    </p:spTree>
    <p:extLst>
      <p:ext uri="{BB962C8B-B14F-4D97-AF65-F5344CB8AC3E}">
        <p14:creationId xmlns:p14="http://schemas.microsoft.com/office/powerpoint/2010/main" val="104802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65200"/>
            <a:ext cx="12192000" cy="2042556"/>
          </a:xfrm>
          <a:prstGeom prst="rect">
            <a:avLst/>
          </a:prstGeom>
          <a:solidFill>
            <a:srgbClr val="409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32770" y="368775"/>
            <a:ext cx="11311899" cy="647833"/>
          </a:xfrm>
        </p:spPr>
        <p:txBody>
          <a:bodyPr>
            <a:normAutofit/>
          </a:bodyPr>
          <a:lstStyle/>
          <a:p>
            <a:r>
              <a:rPr lang="en-US" dirty="0"/>
              <a:t>DEMO</a:t>
            </a:r>
          </a:p>
        </p:txBody>
      </p:sp>
      <p:pic>
        <p:nvPicPr>
          <p:cNvPr id="5" name="Picture 4"/>
          <p:cNvPicPr>
            <a:picLocks noChangeAspect="1"/>
          </p:cNvPicPr>
          <p:nvPr/>
        </p:nvPicPr>
        <p:blipFill>
          <a:blip r:embed="rId3" cstate="screen">
            <a:duotone>
              <a:prstClr val="black"/>
              <a:srgbClr val="40919E">
                <a:tint val="45000"/>
                <a:satMod val="400000"/>
              </a:srgbClr>
            </a:duotone>
            <a:extLst>
              <a:ext uri="{28A0092B-C50C-407E-A947-70E740481C1C}">
                <a14:useLocalDpi xmlns:a14="http://schemas.microsoft.com/office/drawing/2010/main"/>
              </a:ext>
            </a:extLst>
          </a:blip>
          <a:stretch>
            <a:fillRect/>
          </a:stretch>
        </p:blipFill>
        <p:spPr>
          <a:xfrm>
            <a:off x="2335969" y="1176658"/>
            <a:ext cx="7520061" cy="5019641"/>
          </a:xfrm>
          <a:prstGeom prst="rect">
            <a:avLst/>
          </a:prstGeom>
          <a:ln w="76200">
            <a:solidFill>
              <a:schemeClr val="bg1"/>
            </a:solidFill>
          </a:ln>
        </p:spPr>
      </p:pic>
      <p:sp>
        <p:nvSpPr>
          <p:cNvPr id="7" name="Footer Placeholder 1"/>
          <p:cNvSpPr>
            <a:spLocks noGrp="1"/>
          </p:cNvSpPr>
          <p:nvPr>
            <p:ph type="ftr" sz="quarter" idx="11"/>
          </p:nvPr>
        </p:nvSpPr>
        <p:spPr>
          <a:xfrm>
            <a:off x="4038600" y="6356350"/>
            <a:ext cx="4114800" cy="365125"/>
          </a:xfrm>
        </p:spPr>
        <p:txBody>
          <a:bodyPr/>
          <a:lstStyle/>
          <a:p>
            <a:r>
              <a:rPr lang="en-US" dirty="0"/>
              <a:t>sales@meta.app 	meta.app/mhec</a:t>
            </a:r>
          </a:p>
        </p:txBody>
      </p:sp>
      <p:sp>
        <p:nvSpPr>
          <p:cNvPr id="2" name="Slide Number Placeholder 1"/>
          <p:cNvSpPr>
            <a:spLocks noGrp="1"/>
          </p:cNvSpPr>
          <p:nvPr>
            <p:ph type="sldNum" sz="quarter" idx="12"/>
          </p:nvPr>
        </p:nvSpPr>
        <p:spPr/>
        <p:txBody>
          <a:bodyPr/>
          <a:lstStyle/>
          <a:p>
            <a:fld id="{83B61E77-9BA9-4F4B-8A45-FF7FFA153EA0}" type="slidenum">
              <a:rPr lang="en-US" smtClean="0"/>
              <a:t>4</a:t>
            </a:fld>
            <a:endParaRPr lang="en-US" dirty="0"/>
          </a:p>
        </p:txBody>
      </p:sp>
    </p:spTree>
    <p:extLst>
      <p:ext uri="{BB962C8B-B14F-4D97-AF65-F5344CB8AC3E}">
        <p14:creationId xmlns:p14="http://schemas.microsoft.com/office/powerpoint/2010/main" val="308089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Provider Network Just for Colleges</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5131" y="198474"/>
            <a:ext cx="3390697" cy="6527817"/>
          </a:xfrm>
          <a:prstGeom prst="rect">
            <a:avLst/>
          </a:prstGeom>
        </p:spPr>
      </p:pic>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4" y="1083520"/>
            <a:ext cx="8311597" cy="1690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500+ licensed professional counselors, family therapists, </a:t>
            </a:r>
            <a:br>
              <a:rPr lang="en-US" sz="1800" b="1" spc="300" dirty="0">
                <a:solidFill>
                  <a:srgbClr val="40919E"/>
                </a:solidFill>
              </a:rPr>
            </a:br>
            <a:r>
              <a:rPr lang="en-US" sz="1800" b="1" spc="300" dirty="0">
                <a:solidFill>
                  <a:srgbClr val="40919E"/>
                </a:solidFill>
              </a:rPr>
              <a:t>social workers and psychologists</a:t>
            </a:r>
          </a:p>
          <a:p>
            <a:r>
              <a:rPr lang="en-US" sz="1600" dirty="0"/>
              <a:t>All providers are personally vetted and pass thorough onboarding process</a:t>
            </a:r>
          </a:p>
          <a:p>
            <a:r>
              <a:rPr lang="en-US" sz="1600" dirty="0"/>
              <a:t>Availability during weekends and evenings; accepting new patients</a:t>
            </a:r>
          </a:p>
          <a:p>
            <a:r>
              <a:rPr lang="en-US" sz="1600" dirty="0"/>
              <a:t>Additional providers on-boarded to suit college/student needs</a:t>
            </a:r>
            <a:endParaRPr lang="en-US" sz="1800" dirty="0"/>
          </a:p>
        </p:txBody>
      </p:sp>
      <p:sp>
        <p:nvSpPr>
          <p:cNvPr id="28" name="Content Placeholder 4">
            <a:extLst>
              <a:ext uri="{FF2B5EF4-FFF2-40B4-BE49-F238E27FC236}">
                <a16:creationId xmlns:a16="http://schemas.microsoft.com/office/drawing/2014/main" id="{3056EF67-6C85-EA4E-A8FC-DC9708B904BA}"/>
              </a:ext>
            </a:extLst>
          </p:cNvPr>
          <p:cNvSpPr txBox="1">
            <a:spLocks/>
          </p:cNvSpPr>
          <p:nvPr/>
        </p:nvSpPr>
        <p:spPr>
          <a:xfrm>
            <a:off x="433534" y="3008586"/>
            <a:ext cx="6867489" cy="169008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Responsive and Committed </a:t>
            </a:r>
          </a:p>
          <a:p>
            <a:r>
              <a:rPr lang="en-US" sz="1600" dirty="0"/>
              <a:t>Providers log an average of ~4,000 hours of online availability each month</a:t>
            </a:r>
          </a:p>
          <a:p>
            <a:r>
              <a:rPr lang="en-US" sz="1600" dirty="0"/>
              <a:t>Online providers respond in near-real-time through app</a:t>
            </a:r>
          </a:p>
          <a:p>
            <a:r>
              <a:rPr lang="en-US" sz="1600" dirty="0"/>
              <a:t>Offline providers are notified via email/text; average response time &lt;6 hours</a:t>
            </a:r>
          </a:p>
          <a:p>
            <a:r>
              <a:rPr lang="en-US" sz="1600" dirty="0"/>
              <a:t>Average provider rating by students is 4.9/5.0</a:t>
            </a:r>
            <a:endParaRPr lang="en-US" sz="1800" dirty="0"/>
          </a:p>
        </p:txBody>
      </p:sp>
      <p:sp>
        <p:nvSpPr>
          <p:cNvPr id="29" name="Content Placeholder 4">
            <a:extLst>
              <a:ext uri="{FF2B5EF4-FFF2-40B4-BE49-F238E27FC236}">
                <a16:creationId xmlns:a16="http://schemas.microsoft.com/office/drawing/2014/main" id="{3056EF67-6C85-EA4E-A8FC-DC9708B904BA}"/>
              </a:ext>
            </a:extLst>
          </p:cNvPr>
          <p:cNvSpPr txBox="1">
            <a:spLocks/>
          </p:cNvSpPr>
          <p:nvPr/>
        </p:nvSpPr>
        <p:spPr>
          <a:xfrm>
            <a:off x="433534" y="5218643"/>
            <a:ext cx="7640123" cy="10707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Provider options suit student needs</a:t>
            </a:r>
          </a:p>
          <a:p>
            <a:r>
              <a:rPr lang="en-US" sz="1600" dirty="0"/>
              <a:t>Multiple ethnicities, faiths, and languages represented including Black, Native American, Asian and Latino</a:t>
            </a:r>
            <a:endParaRPr lang="en-US" sz="1800" dirty="0"/>
          </a:p>
        </p:txBody>
      </p:sp>
      <p:sp>
        <p:nvSpPr>
          <p:cNvPr id="2" name="Footer Placeholder 1"/>
          <p:cNvSpPr>
            <a:spLocks noGrp="1"/>
          </p:cNvSpPr>
          <p:nvPr>
            <p:ph type="ftr" sz="quarter" idx="11"/>
          </p:nvPr>
        </p:nvSpPr>
        <p:spPr/>
        <p:txBody>
          <a:bodyPr/>
          <a:lstStyle/>
          <a:p>
            <a:r>
              <a:rPr lang="en-US" dirty="0"/>
              <a:t>sales@meta.app</a:t>
            </a:r>
          </a:p>
        </p:txBody>
      </p:sp>
      <p:sp>
        <p:nvSpPr>
          <p:cNvPr id="3" name="Slide Number Placeholder 2"/>
          <p:cNvSpPr>
            <a:spLocks noGrp="1"/>
          </p:cNvSpPr>
          <p:nvPr>
            <p:ph type="sldNum" sz="quarter" idx="12"/>
          </p:nvPr>
        </p:nvSpPr>
        <p:spPr/>
        <p:txBody>
          <a:bodyPr/>
          <a:lstStyle/>
          <a:p>
            <a:fld id="{83B61E77-9BA9-4F4B-8A45-FF7FFA153EA0}" type="slidenum">
              <a:rPr lang="en-US" smtClean="0"/>
              <a:t>5</a:t>
            </a:fld>
            <a:endParaRPr lang="en-US" dirty="0"/>
          </a:p>
        </p:txBody>
      </p:sp>
    </p:spTree>
    <p:extLst>
      <p:ext uri="{BB962C8B-B14F-4D97-AF65-F5344CB8AC3E}">
        <p14:creationId xmlns:p14="http://schemas.microsoft.com/office/powerpoint/2010/main" val="20924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D3C9C3-C529-5E4F-9F57-5E43DE9816B3}"/>
              </a:ext>
            </a:extLst>
          </p:cNvPr>
          <p:cNvSpPr>
            <a:spLocks noGrp="1"/>
          </p:cNvSpPr>
          <p:nvPr>
            <p:ph type="ftr" sz="quarter" idx="11"/>
          </p:nvPr>
        </p:nvSpPr>
        <p:spPr/>
        <p:txBody>
          <a:bodyPr/>
          <a:lstStyle/>
          <a:p>
            <a:r>
              <a:rPr lang="en-US"/>
              <a:t>sales@meta.app  meta.app/mhec</a:t>
            </a:r>
            <a:endParaRPr lang="en-US" dirty="0"/>
          </a:p>
        </p:txBody>
      </p:sp>
      <p:sp>
        <p:nvSpPr>
          <p:cNvPr id="4" name="Title 3">
            <a:extLst>
              <a:ext uri="{FF2B5EF4-FFF2-40B4-BE49-F238E27FC236}">
                <a16:creationId xmlns:a16="http://schemas.microsoft.com/office/drawing/2014/main" id="{E6A1C2B3-5C32-3C41-A4C5-CDED19713508}"/>
              </a:ext>
            </a:extLst>
          </p:cNvPr>
          <p:cNvSpPr>
            <a:spLocks noGrp="1"/>
          </p:cNvSpPr>
          <p:nvPr>
            <p:ph type="title"/>
          </p:nvPr>
        </p:nvSpPr>
        <p:spPr/>
        <p:txBody>
          <a:bodyPr>
            <a:normAutofit/>
          </a:bodyPr>
          <a:lstStyle/>
          <a:p>
            <a:r>
              <a:rPr lang="en-US" dirty="0"/>
              <a:t>Stringent Vetting Process for META Providers</a:t>
            </a:r>
          </a:p>
        </p:txBody>
      </p:sp>
      <p:grpSp>
        <p:nvGrpSpPr>
          <p:cNvPr id="12" name="Group 11"/>
          <p:cNvGrpSpPr/>
          <p:nvPr/>
        </p:nvGrpSpPr>
        <p:grpSpPr>
          <a:xfrm>
            <a:off x="1448312" y="2018464"/>
            <a:ext cx="1227383" cy="1227383"/>
            <a:chOff x="1614008" y="1365856"/>
            <a:chExt cx="1227383" cy="1227383"/>
          </a:xfrm>
        </p:grpSpPr>
        <p:sp>
          <p:nvSpPr>
            <p:cNvPr id="3" name="Oval 2"/>
            <p:cNvSpPr/>
            <p:nvPr/>
          </p:nvSpPr>
          <p:spPr>
            <a:xfrm>
              <a:off x="1614008" y="1365856"/>
              <a:ext cx="1227383" cy="1227383"/>
            </a:xfrm>
            <a:prstGeom prst="ellipse">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6633" y="1658481"/>
              <a:ext cx="642132" cy="642132"/>
            </a:xfrm>
            <a:prstGeom prst="rect">
              <a:avLst/>
            </a:prstGeom>
          </p:spPr>
        </p:pic>
      </p:grpSp>
      <p:grpSp>
        <p:nvGrpSpPr>
          <p:cNvPr id="13" name="Group 12"/>
          <p:cNvGrpSpPr/>
          <p:nvPr/>
        </p:nvGrpSpPr>
        <p:grpSpPr>
          <a:xfrm>
            <a:off x="5347198" y="2006131"/>
            <a:ext cx="1227383" cy="1227383"/>
            <a:chOff x="5384118" y="1365856"/>
            <a:chExt cx="1227383" cy="1227383"/>
          </a:xfrm>
        </p:grpSpPr>
        <p:sp>
          <p:nvSpPr>
            <p:cNvPr id="7" name="Oval 6"/>
            <p:cNvSpPr/>
            <p:nvPr/>
          </p:nvSpPr>
          <p:spPr>
            <a:xfrm>
              <a:off x="5384118" y="1365856"/>
              <a:ext cx="1227383" cy="1227383"/>
            </a:xfrm>
            <a:prstGeom prst="ellipse">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046" y="1651784"/>
              <a:ext cx="655526" cy="655526"/>
            </a:xfrm>
            <a:prstGeom prst="rect">
              <a:avLst/>
            </a:prstGeom>
          </p:spPr>
        </p:pic>
      </p:grpSp>
      <p:sp>
        <p:nvSpPr>
          <p:cNvPr id="10" name="Teardrop 9"/>
          <p:cNvSpPr/>
          <p:nvPr/>
        </p:nvSpPr>
        <p:spPr>
          <a:xfrm rot="5400000">
            <a:off x="9482552" y="2018464"/>
            <a:ext cx="1227383" cy="1227383"/>
          </a:xfrm>
          <a:prstGeom prst="teardrop">
            <a:avLst/>
          </a:prstGeom>
          <a:solidFill>
            <a:srgbClr val="40919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558" y="2297470"/>
            <a:ext cx="669370" cy="669370"/>
          </a:xfrm>
          <a:prstGeom prst="rect">
            <a:avLst/>
          </a:prstGeom>
        </p:spPr>
      </p:pic>
      <p:sp>
        <p:nvSpPr>
          <p:cNvPr id="15" name="TextBox 14"/>
          <p:cNvSpPr txBox="1"/>
          <p:nvPr/>
        </p:nvSpPr>
        <p:spPr>
          <a:xfrm>
            <a:off x="681195" y="936324"/>
            <a:ext cx="2761612" cy="923330"/>
          </a:xfrm>
          <a:prstGeom prst="rect">
            <a:avLst/>
          </a:prstGeom>
          <a:noFill/>
        </p:spPr>
        <p:txBody>
          <a:bodyPr wrap="square" rtlCol="0">
            <a:spAutoFit/>
          </a:bodyPr>
          <a:lstStyle/>
          <a:p>
            <a:pPr algn="ctr"/>
            <a:r>
              <a:rPr lang="en-US" dirty="0"/>
              <a:t>Step 1:</a:t>
            </a:r>
          </a:p>
          <a:p>
            <a:pPr algn="ctr"/>
            <a:r>
              <a:rPr lang="en-US" b="1" dirty="0"/>
              <a:t>IDENTITY </a:t>
            </a:r>
            <a:br>
              <a:rPr lang="en-US" b="1" dirty="0"/>
            </a:br>
            <a:r>
              <a:rPr lang="en-US" b="1" dirty="0"/>
              <a:t>CONFIRMATION</a:t>
            </a:r>
          </a:p>
        </p:txBody>
      </p:sp>
      <p:sp>
        <p:nvSpPr>
          <p:cNvPr id="16" name="TextBox 15"/>
          <p:cNvSpPr txBox="1"/>
          <p:nvPr/>
        </p:nvSpPr>
        <p:spPr>
          <a:xfrm>
            <a:off x="4580083" y="939837"/>
            <a:ext cx="2761612" cy="923330"/>
          </a:xfrm>
          <a:prstGeom prst="rect">
            <a:avLst/>
          </a:prstGeom>
          <a:noFill/>
        </p:spPr>
        <p:txBody>
          <a:bodyPr wrap="square" rtlCol="0">
            <a:spAutoFit/>
          </a:bodyPr>
          <a:lstStyle/>
          <a:p>
            <a:pPr algn="ctr"/>
            <a:r>
              <a:rPr lang="en-US" dirty="0"/>
              <a:t>Step 2:</a:t>
            </a:r>
          </a:p>
          <a:p>
            <a:pPr algn="ctr"/>
            <a:r>
              <a:rPr lang="en-US" b="1" dirty="0"/>
              <a:t>BACKGROUND CHECK &amp;</a:t>
            </a:r>
            <a:br>
              <a:rPr lang="en-US" b="1" dirty="0"/>
            </a:br>
            <a:r>
              <a:rPr lang="en-US" b="1" dirty="0"/>
              <a:t>LICENSURE VERFICATION</a:t>
            </a:r>
          </a:p>
        </p:txBody>
      </p:sp>
      <p:sp>
        <p:nvSpPr>
          <p:cNvPr id="17" name="TextBox 16"/>
          <p:cNvSpPr txBox="1"/>
          <p:nvPr/>
        </p:nvSpPr>
        <p:spPr>
          <a:xfrm>
            <a:off x="8715437" y="1038536"/>
            <a:ext cx="2761612" cy="923330"/>
          </a:xfrm>
          <a:prstGeom prst="rect">
            <a:avLst/>
          </a:prstGeom>
          <a:noFill/>
        </p:spPr>
        <p:txBody>
          <a:bodyPr wrap="square" rtlCol="0">
            <a:spAutoFit/>
          </a:bodyPr>
          <a:lstStyle/>
          <a:p>
            <a:pPr algn="ctr"/>
            <a:r>
              <a:rPr lang="en-US" dirty="0"/>
              <a:t>Step 3:</a:t>
            </a:r>
          </a:p>
          <a:p>
            <a:pPr algn="ctr"/>
            <a:r>
              <a:rPr lang="en-US" b="1" dirty="0"/>
              <a:t>PROFILE REVIEW &amp;</a:t>
            </a:r>
            <a:br>
              <a:rPr lang="en-US" b="1" dirty="0"/>
            </a:br>
            <a:r>
              <a:rPr lang="en-US" b="1" dirty="0"/>
              <a:t>QUALITY ASSURANCE</a:t>
            </a:r>
          </a:p>
        </p:txBody>
      </p:sp>
      <p:sp>
        <p:nvSpPr>
          <p:cNvPr id="18" name="TextBox 17"/>
          <p:cNvSpPr txBox="1"/>
          <p:nvPr/>
        </p:nvSpPr>
        <p:spPr>
          <a:xfrm>
            <a:off x="681195" y="3404657"/>
            <a:ext cx="2761612" cy="163121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cs typeface="Montserrat"/>
              </a:rPr>
              <a:t>Confirm government ID (driver’s license, state ID, military ID, or passport)</a:t>
            </a:r>
          </a:p>
          <a:p>
            <a:pPr marL="285750" indent="-285750">
              <a:spcAft>
                <a:spcPts val="1200"/>
              </a:spcAft>
              <a:buFont typeface="Arial" panose="020B0604020202020204" pitchFamily="34" charset="0"/>
              <a:buChar char="•"/>
            </a:pPr>
            <a:r>
              <a:rPr lang="en-US" dirty="0">
                <a:cs typeface="Montserrat"/>
              </a:rPr>
              <a:t>Compare name and photo to profile </a:t>
            </a:r>
          </a:p>
        </p:txBody>
      </p:sp>
      <p:sp>
        <p:nvSpPr>
          <p:cNvPr id="19" name="TextBox 18"/>
          <p:cNvSpPr txBox="1"/>
          <p:nvPr/>
        </p:nvSpPr>
        <p:spPr>
          <a:xfrm>
            <a:off x="4065606" y="3376478"/>
            <a:ext cx="3790567" cy="2339102"/>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cs typeface="Montserrat"/>
              </a:rPr>
              <a:t>Check National Sex Offender Registry for provider’s name</a:t>
            </a:r>
          </a:p>
          <a:p>
            <a:pPr marL="285750" indent="-285750">
              <a:spcAft>
                <a:spcPts val="1200"/>
              </a:spcAft>
              <a:buFont typeface="Arial" panose="020B0604020202020204" pitchFamily="34" charset="0"/>
              <a:buChar char="•"/>
            </a:pPr>
            <a:r>
              <a:rPr lang="en-US" dirty="0">
                <a:cs typeface="Montserrat"/>
              </a:rPr>
              <a:t>Verify active license is in good standing with Licensing Board for their state</a:t>
            </a:r>
          </a:p>
          <a:p>
            <a:pPr marL="285750" indent="-285750">
              <a:spcAft>
                <a:spcPts val="1200"/>
              </a:spcAft>
              <a:buFont typeface="Arial" panose="020B0604020202020204" pitchFamily="34" charset="0"/>
              <a:buChar char="•"/>
            </a:pPr>
            <a:r>
              <a:rPr lang="en-US" dirty="0">
                <a:cs typeface="Montserrat"/>
              </a:rPr>
              <a:t>Confirm National Provider Identifier (NPI) matches profile</a:t>
            </a:r>
          </a:p>
        </p:txBody>
      </p:sp>
      <p:sp>
        <p:nvSpPr>
          <p:cNvPr id="20" name="TextBox 19"/>
          <p:cNvSpPr txBox="1"/>
          <p:nvPr/>
        </p:nvSpPr>
        <p:spPr>
          <a:xfrm>
            <a:off x="8401433" y="3322091"/>
            <a:ext cx="3790567" cy="2585323"/>
          </a:xfrm>
          <a:prstGeom prst="rect">
            <a:avLst/>
          </a:prstGeom>
          <a:noFill/>
        </p:spPr>
        <p:txBody>
          <a:bodyPr wrap="square" rtlCol="0">
            <a:spAutoFit/>
          </a:bodyPr>
          <a:lstStyle/>
          <a:p>
            <a:r>
              <a:rPr lang="en-US" i="1" dirty="0">
                <a:cs typeface="Montserrat"/>
              </a:rPr>
              <a:t>Final review of META profile:</a:t>
            </a:r>
          </a:p>
          <a:p>
            <a:pPr marL="285750" indent="-285750">
              <a:buFont typeface="Arial" panose="020B0604020202020204" pitchFamily="34" charset="0"/>
              <a:buChar char="•"/>
            </a:pPr>
            <a:r>
              <a:rPr lang="en-US" dirty="0">
                <a:cs typeface="Montserrat"/>
              </a:rPr>
              <a:t>Education</a:t>
            </a:r>
          </a:p>
          <a:p>
            <a:pPr marL="285750" indent="-285750">
              <a:buFont typeface="Arial" panose="020B0604020202020204" pitchFamily="34" charset="0"/>
              <a:buChar char="•"/>
            </a:pPr>
            <a:r>
              <a:rPr lang="en-US" dirty="0">
                <a:cs typeface="Montserrat"/>
              </a:rPr>
              <a:t>Practice name</a:t>
            </a:r>
          </a:p>
          <a:p>
            <a:pPr marL="285750" indent="-285750">
              <a:buFont typeface="Arial" panose="020B0604020202020204" pitchFamily="34" charset="0"/>
              <a:buChar char="•"/>
            </a:pPr>
            <a:r>
              <a:rPr lang="en-US" dirty="0">
                <a:cs typeface="Montserrat"/>
              </a:rPr>
              <a:t>Malpractice insurance</a:t>
            </a:r>
          </a:p>
          <a:p>
            <a:pPr marL="285750" indent="-285750">
              <a:buFont typeface="Arial" panose="020B0604020202020204" pitchFamily="34" charset="0"/>
              <a:buChar char="•"/>
            </a:pPr>
            <a:r>
              <a:rPr lang="en-US" dirty="0">
                <a:cs typeface="Montserrat"/>
              </a:rPr>
              <a:t>HIPAA and consent forms</a:t>
            </a:r>
          </a:p>
          <a:p>
            <a:pPr marL="285750" indent="-285750">
              <a:buFont typeface="Arial" panose="020B0604020202020204" pitchFamily="34" charset="0"/>
              <a:buChar char="•"/>
            </a:pPr>
            <a:r>
              <a:rPr lang="en-US" dirty="0">
                <a:cs typeface="Montserrat"/>
              </a:rPr>
              <a:t>Insurance accepted</a:t>
            </a:r>
          </a:p>
          <a:p>
            <a:pPr marL="285750" indent="-285750">
              <a:buFont typeface="Arial" panose="020B0604020202020204" pitchFamily="34" charset="0"/>
              <a:buChar char="•"/>
            </a:pPr>
            <a:r>
              <a:rPr lang="en-US" dirty="0">
                <a:cs typeface="Montserrat"/>
              </a:rPr>
              <a:t>Payment options &amp; fee schedule</a:t>
            </a:r>
          </a:p>
          <a:p>
            <a:pPr marL="285750" indent="-285750">
              <a:buFont typeface="Arial" panose="020B0604020202020204" pitchFamily="34" charset="0"/>
              <a:buChar char="•"/>
            </a:pPr>
            <a:endParaRPr lang="en-US" dirty="0">
              <a:cs typeface="Montserrat"/>
            </a:endParaRPr>
          </a:p>
          <a:p>
            <a:pPr marL="285750" indent="-285750">
              <a:buFont typeface="Arial" panose="020B0604020202020204" pitchFamily="34" charset="0"/>
              <a:buChar char="•"/>
            </a:pPr>
            <a:r>
              <a:rPr lang="en-US" dirty="0">
                <a:cs typeface="Montserrat"/>
              </a:rPr>
              <a:t>Technical testing and QA</a:t>
            </a:r>
          </a:p>
        </p:txBody>
      </p:sp>
    </p:spTree>
    <p:extLst>
      <p:ext uri="{BB962C8B-B14F-4D97-AF65-F5344CB8AC3E}">
        <p14:creationId xmlns:p14="http://schemas.microsoft.com/office/powerpoint/2010/main" val="2703107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normAutofit/>
          </a:bodyPr>
          <a:lstStyle/>
          <a:p>
            <a:r>
              <a:rPr lang="en-US" dirty="0"/>
              <a:t>Built for Security, Privacy &amp; Ease of Implementation</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5" y="1251589"/>
            <a:ext cx="5442726" cy="4986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spc="300" dirty="0">
                <a:solidFill>
                  <a:srgbClr val="40919E"/>
                </a:solidFill>
              </a:rPr>
              <a:t>HIPAA-compliant, Cloud Based</a:t>
            </a:r>
          </a:p>
          <a:p>
            <a:pPr>
              <a:spcBef>
                <a:spcPts val="1800"/>
              </a:spcBef>
            </a:pPr>
            <a:r>
              <a:rPr lang="en-US" sz="1600" dirty="0"/>
              <a:t>Student-provider interactions are </a:t>
            </a:r>
            <a:r>
              <a:rPr lang="en-US" sz="1600" b="1" dirty="0"/>
              <a:t>end-to-end encrypted</a:t>
            </a:r>
          </a:p>
          <a:p>
            <a:pPr>
              <a:spcBef>
                <a:spcPts val="1800"/>
              </a:spcBef>
            </a:pPr>
            <a:r>
              <a:rPr lang="en-US" sz="1600" dirty="0"/>
              <a:t>App is secured with </a:t>
            </a:r>
            <a:r>
              <a:rPr lang="en-US" sz="1600" b="1" dirty="0"/>
              <a:t>PIN/Biometrics</a:t>
            </a:r>
          </a:p>
          <a:p>
            <a:pPr>
              <a:spcBef>
                <a:spcPts val="1800"/>
              </a:spcBef>
            </a:pPr>
            <a:r>
              <a:rPr lang="en-US" sz="1600" dirty="0"/>
              <a:t>PII/PHI is shared </a:t>
            </a:r>
            <a:r>
              <a:rPr lang="en-US" sz="1600" b="1" dirty="0"/>
              <a:t>only with provider selected by student</a:t>
            </a:r>
          </a:p>
          <a:p>
            <a:pPr>
              <a:spcBef>
                <a:spcPts val="1800"/>
              </a:spcBef>
            </a:pPr>
            <a:r>
              <a:rPr lang="en-US" sz="1600" dirty="0"/>
              <a:t>Credit/debit card </a:t>
            </a:r>
            <a:r>
              <a:rPr lang="en-US" sz="1600" b="1" dirty="0"/>
              <a:t>transactions are secured </a:t>
            </a:r>
            <a:r>
              <a:rPr lang="en-US" sz="1600" dirty="0"/>
              <a:t>on PCI-DSS compliant systems</a:t>
            </a:r>
          </a:p>
          <a:p>
            <a:pPr>
              <a:spcBef>
                <a:spcPts val="1800"/>
              </a:spcBef>
            </a:pPr>
            <a:r>
              <a:rPr lang="en-US" sz="1600" dirty="0"/>
              <a:t>Only de-identified aggregated data, allowable legal parameters for PHI</a:t>
            </a:r>
            <a:endParaRPr lang="en-US" sz="1600" b="1" spc="300" dirty="0">
              <a:solidFill>
                <a:srgbClr val="40919E"/>
              </a:solidFill>
            </a:endParaRPr>
          </a:p>
          <a:p>
            <a:pPr marL="0" indent="0">
              <a:spcBef>
                <a:spcPts val="1800"/>
              </a:spcBef>
              <a:buNone/>
            </a:pPr>
            <a:endParaRPr lang="en-US" sz="1600" b="1" spc="300" dirty="0">
              <a:solidFill>
                <a:srgbClr val="40919E"/>
              </a:solidFill>
            </a:endParaRPr>
          </a:p>
          <a:p>
            <a:pPr marL="0" indent="0">
              <a:spcBef>
                <a:spcPts val="1800"/>
              </a:spcBef>
              <a:buNone/>
            </a:pPr>
            <a:r>
              <a:rPr lang="en-US" sz="1600" b="1" spc="300" dirty="0">
                <a:solidFill>
                  <a:srgbClr val="40919E"/>
                </a:solidFill>
              </a:rPr>
              <a:t>Simple IT Integration &amp; Implementation</a:t>
            </a:r>
          </a:p>
          <a:p>
            <a:pPr>
              <a:spcBef>
                <a:spcPts val="1800"/>
              </a:spcBef>
            </a:pPr>
            <a:r>
              <a:rPr lang="en-US" sz="1600" dirty="0"/>
              <a:t>Implementation in as little as </a:t>
            </a:r>
            <a:r>
              <a:rPr lang="en-US" sz="1600" b="1" dirty="0"/>
              <a:t>3 to 5 days</a:t>
            </a:r>
          </a:p>
          <a:p>
            <a:pPr>
              <a:spcBef>
                <a:spcPts val="1800"/>
              </a:spcBef>
            </a:pPr>
            <a:r>
              <a:rPr lang="en-US" sz="1600" dirty="0"/>
              <a:t>Just need a </a:t>
            </a:r>
            <a:r>
              <a:rPr lang="en-US" sz="1600" b="1" dirty="0"/>
              <a:t>list of eligible students</a:t>
            </a:r>
          </a:p>
          <a:p>
            <a:pPr>
              <a:spcBef>
                <a:spcPts val="1800"/>
              </a:spcBef>
            </a:pPr>
            <a:endParaRPr lang="en-US" sz="1600" dirty="0"/>
          </a:p>
          <a:p>
            <a:endParaRPr lang="en-US" sz="1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7007" y="1322473"/>
            <a:ext cx="5849003" cy="4596318"/>
          </a:xfrm>
          <a:prstGeom prst="rect">
            <a:avLst/>
          </a:prstGeom>
        </p:spPr>
      </p:pic>
      <p:sp>
        <p:nvSpPr>
          <p:cNvPr id="2" name="Footer Placeholder 1"/>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7</a:t>
            </a:fld>
            <a:endParaRPr lang="en-US" dirty="0"/>
          </a:p>
        </p:txBody>
      </p:sp>
    </p:spTree>
    <p:extLst>
      <p:ext uri="{BB962C8B-B14F-4D97-AF65-F5344CB8AC3E}">
        <p14:creationId xmlns:p14="http://schemas.microsoft.com/office/powerpoint/2010/main" val="393145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0515600" cy="647833"/>
          </a:xfrm>
        </p:spPr>
        <p:txBody>
          <a:bodyPr/>
          <a:lstStyle/>
          <a:p>
            <a:r>
              <a:rPr lang="en-US" dirty="0"/>
              <a:t>Success Through Student Engagement</a:t>
            </a:r>
          </a:p>
        </p:txBody>
      </p:sp>
      <p:sp>
        <p:nvSpPr>
          <p:cNvPr id="27" name="Content Placeholder 4">
            <a:extLst>
              <a:ext uri="{FF2B5EF4-FFF2-40B4-BE49-F238E27FC236}">
                <a16:creationId xmlns:a16="http://schemas.microsoft.com/office/drawing/2014/main" id="{3056EF67-6C85-EA4E-A8FC-DC9708B904BA}"/>
              </a:ext>
            </a:extLst>
          </p:cNvPr>
          <p:cNvSpPr txBox="1">
            <a:spLocks/>
          </p:cNvSpPr>
          <p:nvPr/>
        </p:nvSpPr>
        <p:spPr>
          <a:xfrm>
            <a:off x="433533" y="1176672"/>
            <a:ext cx="5662467" cy="1727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Marketing Support</a:t>
            </a:r>
          </a:p>
          <a:p>
            <a:r>
              <a:rPr lang="en-US" sz="1600" dirty="0"/>
              <a:t>Digital collateral</a:t>
            </a:r>
          </a:p>
          <a:p>
            <a:r>
              <a:rPr lang="en-US" sz="1600" dirty="0"/>
              <a:t>In-app articles and notifications</a:t>
            </a:r>
          </a:p>
          <a:p>
            <a:r>
              <a:rPr lang="en-US" sz="1600" dirty="0"/>
              <a:t>Student organization support (campus radio ads, support groups, etc.)</a:t>
            </a:r>
          </a:p>
          <a:p>
            <a:pPr marL="0" indent="0">
              <a:buFont typeface="Arial" panose="020B0604020202020204" pitchFamily="34" charset="0"/>
              <a:buNone/>
            </a:pPr>
            <a:endParaRPr lang="en-US" sz="1800" b="1" spc="300" dirty="0">
              <a:solidFill>
                <a:srgbClr val="40919E"/>
              </a:solidFill>
            </a:endParaRPr>
          </a:p>
        </p:txBody>
      </p:sp>
      <p:sp>
        <p:nvSpPr>
          <p:cNvPr id="7" name="Content Placeholder 4">
            <a:extLst>
              <a:ext uri="{FF2B5EF4-FFF2-40B4-BE49-F238E27FC236}">
                <a16:creationId xmlns:a16="http://schemas.microsoft.com/office/drawing/2014/main" id="{3056EF67-6C85-EA4E-A8FC-DC9708B904BA}"/>
              </a:ext>
            </a:extLst>
          </p:cNvPr>
          <p:cNvSpPr txBox="1">
            <a:spLocks/>
          </p:cNvSpPr>
          <p:nvPr/>
        </p:nvSpPr>
        <p:spPr>
          <a:xfrm>
            <a:off x="6405489" y="1176673"/>
            <a:ext cx="5524241" cy="17275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spc="300" dirty="0">
                <a:solidFill>
                  <a:srgbClr val="40919E"/>
                </a:solidFill>
              </a:rPr>
              <a:t>Monthly Reports</a:t>
            </a:r>
          </a:p>
          <a:p>
            <a:r>
              <a:rPr lang="en-US" sz="1600" dirty="0"/>
              <a:t>De-identified and Aggregated, per HIPAA</a:t>
            </a:r>
          </a:p>
          <a:p>
            <a:r>
              <a:rPr lang="en-US" sz="1600" dirty="0"/>
              <a:t>Total Registrations &amp; Counseling Sessions</a:t>
            </a:r>
          </a:p>
          <a:p>
            <a:r>
              <a:rPr lang="en-US" sz="1600" dirty="0"/>
              <a:t>Search &amp; Chat Activity</a:t>
            </a:r>
          </a:p>
          <a:p>
            <a:r>
              <a:rPr lang="en-US" sz="1600" dirty="0"/>
              <a:t>School-paid sessions for students in-need</a:t>
            </a:r>
          </a:p>
        </p:txBody>
      </p:sp>
      <p:pic>
        <p:nvPicPr>
          <p:cNvPr id="8" name="Picture 7">
            <a:extLst>
              <a:ext uri="{FF2B5EF4-FFF2-40B4-BE49-F238E27FC236}">
                <a16:creationId xmlns:a16="http://schemas.microsoft.com/office/drawing/2014/main" id="{0CF5B521-1698-5C49-B532-81AB88F81F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4175" y="3123439"/>
            <a:ext cx="4336209" cy="2952509"/>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C7C87CA-D0E7-8844-9D3B-73922F66C7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9888" y="4549494"/>
            <a:ext cx="1407980" cy="1644369"/>
          </a:xfrm>
          <a:prstGeom prst="rect">
            <a:avLst/>
          </a:prstGeom>
        </p:spPr>
      </p:pic>
      <p:pic>
        <p:nvPicPr>
          <p:cNvPr id="10" name="Picture 9">
            <a:extLst>
              <a:ext uri="{FF2B5EF4-FFF2-40B4-BE49-F238E27FC236}">
                <a16:creationId xmlns:a16="http://schemas.microsoft.com/office/drawing/2014/main" id="{60C8E4F6-822A-1C42-96CA-D0FD1D3B4A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004" y="3095847"/>
            <a:ext cx="1562434" cy="1837899"/>
          </a:xfrm>
          <a:prstGeom prst="rect">
            <a:avLst/>
          </a:prstGeom>
        </p:spPr>
      </p:pic>
      <p:pic>
        <p:nvPicPr>
          <p:cNvPr id="11" name="Picture 10">
            <a:extLst>
              <a:ext uri="{FF2B5EF4-FFF2-40B4-BE49-F238E27FC236}">
                <a16:creationId xmlns:a16="http://schemas.microsoft.com/office/drawing/2014/main" id="{5FE978B6-98F8-9B46-886C-254DC1D75B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1010" y="3454669"/>
            <a:ext cx="877757" cy="894801"/>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656" y="4233115"/>
            <a:ext cx="1975078" cy="164687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65F88C61-A524-1A42-831E-A9A6596C73A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72857" y="3050632"/>
            <a:ext cx="2045616" cy="299772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746C9D72-9145-4F46-9A79-132D15B472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70948" y="3050631"/>
            <a:ext cx="1509728" cy="2576375"/>
          </a:xfrm>
          <a:prstGeom prst="rect">
            <a:avLst/>
          </a:prstGeom>
          <a:effectLst>
            <a:outerShdw blurRad="63500" sx="102000" sy="102000" algn="ctr" rotWithShape="0">
              <a:prstClr val="black">
                <a:alpha val="40000"/>
              </a:prstClr>
            </a:outerShdw>
          </a:effectLst>
        </p:spPr>
      </p:pic>
      <p:sp>
        <p:nvSpPr>
          <p:cNvPr id="2" name="Footer Placeholder 1"/>
          <p:cNvSpPr>
            <a:spLocks noGrp="1"/>
          </p:cNvSpPr>
          <p:nvPr>
            <p:ph type="ftr" sz="quarter" idx="11"/>
          </p:nvPr>
        </p:nvSpPr>
        <p:spPr/>
        <p:txBody>
          <a:bodyPr/>
          <a:lstStyle/>
          <a:p>
            <a:r>
              <a:rPr lang="en-US" dirty="0"/>
              <a:t>sales@meta.app  meta.app/mhec</a:t>
            </a:r>
          </a:p>
        </p:txBody>
      </p:sp>
      <p:sp>
        <p:nvSpPr>
          <p:cNvPr id="3" name="Slide Number Placeholder 2"/>
          <p:cNvSpPr>
            <a:spLocks noGrp="1"/>
          </p:cNvSpPr>
          <p:nvPr>
            <p:ph type="sldNum" sz="quarter" idx="12"/>
          </p:nvPr>
        </p:nvSpPr>
        <p:spPr/>
        <p:txBody>
          <a:bodyPr/>
          <a:lstStyle/>
          <a:p>
            <a:fld id="{83B61E77-9BA9-4F4B-8A45-FF7FFA153EA0}" type="slidenum">
              <a:rPr lang="en-US" smtClean="0"/>
              <a:t>8</a:t>
            </a:fld>
            <a:endParaRPr lang="en-US" dirty="0"/>
          </a:p>
        </p:txBody>
      </p:sp>
    </p:spTree>
    <p:extLst>
      <p:ext uri="{BB962C8B-B14F-4D97-AF65-F5344CB8AC3E}">
        <p14:creationId xmlns:p14="http://schemas.microsoft.com/office/powerpoint/2010/main" val="350188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534" y="368775"/>
            <a:ext cx="11506218" cy="647833"/>
          </a:xfrm>
        </p:spPr>
        <p:txBody>
          <a:bodyPr>
            <a:normAutofit fontScale="90000"/>
          </a:bodyPr>
          <a:lstStyle/>
          <a:p>
            <a:r>
              <a:rPr lang="en-US" dirty="0"/>
              <a:t>Credibility, Trust: 160 Campuses &amp;  Prestigious Organizations</a:t>
            </a:r>
          </a:p>
        </p:txBody>
      </p:sp>
      <p:sp>
        <p:nvSpPr>
          <p:cNvPr id="3" name="Footer Placeholder 2"/>
          <p:cNvSpPr>
            <a:spLocks noGrp="1"/>
          </p:cNvSpPr>
          <p:nvPr>
            <p:ph type="ftr" sz="quarter" idx="11"/>
          </p:nvPr>
        </p:nvSpPr>
        <p:spPr/>
        <p:txBody>
          <a:bodyPr/>
          <a:lstStyle/>
          <a:p>
            <a:r>
              <a:rPr lang="en-US" dirty="0"/>
              <a:t>sales@meta.app  meta.app/mhec</a:t>
            </a:r>
          </a:p>
        </p:txBody>
      </p:sp>
      <p:pic>
        <p:nvPicPr>
          <p:cNvPr id="15" name="Picture 14">
            <a:extLst>
              <a:ext uri="{FF2B5EF4-FFF2-40B4-BE49-F238E27FC236}">
                <a16:creationId xmlns:a16="http://schemas.microsoft.com/office/drawing/2014/main" id="{2DE1B965-5515-194B-A9CF-94BDEE1D24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364" y="1391056"/>
            <a:ext cx="1624493" cy="592462"/>
          </a:xfrm>
          <a:prstGeom prst="rect">
            <a:avLst/>
          </a:prstGeom>
        </p:spPr>
      </p:pic>
      <p:pic>
        <p:nvPicPr>
          <p:cNvPr id="17" name="Picture 2" descr="ECMC Foundation - Crunchbase Investor Profile &amp; Investments">
            <a:extLst>
              <a:ext uri="{FF2B5EF4-FFF2-40B4-BE49-F238E27FC236}">
                <a16:creationId xmlns:a16="http://schemas.microsoft.com/office/drawing/2014/main" id="{FD2C0C30-2545-C04E-BFBD-1086D76D108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3639" y="2771091"/>
            <a:ext cx="1728218" cy="70745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45C3BE7-A41B-194A-8C78-E07B8B543D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829" y="4132566"/>
            <a:ext cx="1425120" cy="753658"/>
          </a:xfrm>
          <a:prstGeom prst="rect">
            <a:avLst/>
          </a:prstGeom>
        </p:spPr>
      </p:pic>
      <p:pic>
        <p:nvPicPr>
          <p:cNvPr id="19" name="Picture 18">
            <a:extLst>
              <a:ext uri="{FF2B5EF4-FFF2-40B4-BE49-F238E27FC236}">
                <a16:creationId xmlns:a16="http://schemas.microsoft.com/office/drawing/2014/main" id="{54BA1B01-9FDA-2F4C-9674-52E3911401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7363" y="5588029"/>
            <a:ext cx="1425119" cy="4767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8C04513-C59C-E640-B881-B68DF92F52BD}"/>
              </a:ext>
            </a:extLst>
          </p:cNvPr>
          <p:cNvSpPr/>
          <p:nvPr/>
        </p:nvSpPr>
        <p:spPr>
          <a:xfrm>
            <a:off x="2304699" y="1331124"/>
            <a:ext cx="3063710" cy="600164"/>
          </a:xfrm>
          <a:prstGeom prst="rect">
            <a:avLst/>
          </a:prstGeom>
        </p:spPr>
        <p:txBody>
          <a:bodyPr wrap="square">
            <a:spAutoFit/>
          </a:bodyPr>
          <a:lstStyle/>
          <a:p>
            <a:r>
              <a:rPr lang="en-US" sz="1100" dirty="0">
                <a:latin typeface="+mj-lt"/>
              </a:rPr>
              <a:t>Partnership to provide counseling services using both school counselors and META’s providers to Historically Black Colleges and Universities</a:t>
            </a:r>
          </a:p>
        </p:txBody>
      </p:sp>
      <p:sp>
        <p:nvSpPr>
          <p:cNvPr id="20" name="Rectangle 19">
            <a:extLst>
              <a:ext uri="{FF2B5EF4-FFF2-40B4-BE49-F238E27FC236}">
                <a16:creationId xmlns:a16="http://schemas.microsoft.com/office/drawing/2014/main" id="{D48EF4FC-5C76-B34F-9341-8F0655451088}"/>
              </a:ext>
            </a:extLst>
          </p:cNvPr>
          <p:cNvSpPr/>
          <p:nvPr/>
        </p:nvSpPr>
        <p:spPr>
          <a:xfrm>
            <a:off x="2304701" y="2719507"/>
            <a:ext cx="2935513" cy="938719"/>
          </a:xfrm>
          <a:prstGeom prst="rect">
            <a:avLst/>
          </a:prstGeom>
        </p:spPr>
        <p:txBody>
          <a:bodyPr wrap="square">
            <a:spAutoFit/>
          </a:bodyPr>
          <a:lstStyle/>
          <a:p>
            <a:r>
              <a:rPr lang="en-US" sz="1100" dirty="0">
                <a:latin typeface="+mj-lt"/>
              </a:rPr>
              <a:t>18-month contract through TMCF to make mental health accessible to HBCU students. ECMC foundation is covering unlimited counseling session for undergraduate Pell eligible students in participating institutions</a:t>
            </a:r>
          </a:p>
        </p:txBody>
      </p:sp>
      <p:sp>
        <p:nvSpPr>
          <p:cNvPr id="21" name="Rectangle 20">
            <a:extLst>
              <a:ext uri="{FF2B5EF4-FFF2-40B4-BE49-F238E27FC236}">
                <a16:creationId xmlns:a16="http://schemas.microsoft.com/office/drawing/2014/main" id="{A643E657-3ADF-B44E-9E49-D33C29368151}"/>
              </a:ext>
            </a:extLst>
          </p:cNvPr>
          <p:cNvSpPr/>
          <p:nvPr/>
        </p:nvSpPr>
        <p:spPr>
          <a:xfrm>
            <a:off x="2304700" y="4115124"/>
            <a:ext cx="3058884" cy="938719"/>
          </a:xfrm>
          <a:prstGeom prst="rect">
            <a:avLst/>
          </a:prstGeom>
        </p:spPr>
        <p:txBody>
          <a:bodyPr wrap="square">
            <a:spAutoFit/>
          </a:bodyPr>
          <a:lstStyle/>
          <a:p>
            <a:r>
              <a:rPr lang="en-US" sz="1100" dirty="0">
                <a:latin typeface="+mj-lt"/>
              </a:rPr>
              <a:t>Pilot with College Track, College Beyond and Cowen University’s Upward Bound program in New Orleans. Focusing on students without insurance or facing financial difficulties. This grant pays for access and unlimited counseling sessions </a:t>
            </a:r>
          </a:p>
        </p:txBody>
      </p:sp>
      <p:sp>
        <p:nvSpPr>
          <p:cNvPr id="22" name="Rectangle 21">
            <a:extLst>
              <a:ext uri="{FF2B5EF4-FFF2-40B4-BE49-F238E27FC236}">
                <a16:creationId xmlns:a16="http://schemas.microsoft.com/office/drawing/2014/main" id="{24098E4C-987A-1940-830E-EBF4377021C2}"/>
              </a:ext>
            </a:extLst>
          </p:cNvPr>
          <p:cNvSpPr/>
          <p:nvPr/>
        </p:nvSpPr>
        <p:spPr>
          <a:xfrm>
            <a:off x="2304698" y="5510741"/>
            <a:ext cx="2935515" cy="769441"/>
          </a:xfrm>
          <a:prstGeom prst="rect">
            <a:avLst/>
          </a:prstGeom>
        </p:spPr>
        <p:txBody>
          <a:bodyPr wrap="square">
            <a:spAutoFit/>
          </a:bodyPr>
          <a:lstStyle/>
          <a:p>
            <a:r>
              <a:rPr lang="en-US" sz="1100" dirty="0">
                <a:latin typeface="+mj-lt"/>
              </a:rPr>
              <a:t>Partnership with Asian &amp; Pacific Islander American Scholars organization to provide access and limited counseling sessions for its member students</a:t>
            </a:r>
          </a:p>
        </p:txBody>
      </p:sp>
      <p:sp>
        <p:nvSpPr>
          <p:cNvPr id="23" name="Rectangle 22">
            <a:extLst>
              <a:ext uri="{FF2B5EF4-FFF2-40B4-BE49-F238E27FC236}">
                <a16:creationId xmlns:a16="http://schemas.microsoft.com/office/drawing/2014/main" id="{C2D59FDA-068D-E747-8410-937DAA47E87A}"/>
              </a:ext>
            </a:extLst>
          </p:cNvPr>
          <p:cNvSpPr/>
          <p:nvPr/>
        </p:nvSpPr>
        <p:spPr>
          <a:xfrm>
            <a:off x="7133492" y="3989834"/>
            <a:ext cx="4449255" cy="1015663"/>
          </a:xfrm>
          <a:prstGeom prst="rect">
            <a:avLst/>
          </a:prstGeom>
        </p:spPr>
        <p:txBody>
          <a:bodyPr wrap="square">
            <a:spAutoFit/>
          </a:bodyPr>
          <a:lstStyle/>
          <a:p>
            <a:pPr fontAlgn="base"/>
            <a:r>
              <a:rPr lang="en-US" sz="1000" dirty="0">
                <a:latin typeface="+mj-lt"/>
              </a:rPr>
              <a:t>“The META mental wellness program allows students to choose their own counselor and avoid the stigma of anyone knowing they’re in therapy. META’s positive messaging inspires students to consider their emotional health.”</a:t>
            </a:r>
          </a:p>
          <a:p>
            <a:pPr fontAlgn="base"/>
            <a:endParaRPr lang="en-US" sz="1000" dirty="0">
              <a:latin typeface="+mj-lt"/>
            </a:endParaRPr>
          </a:p>
          <a:p>
            <a:pPr algn="r" fontAlgn="base"/>
            <a:r>
              <a:rPr lang="en-US" sz="1000" b="1" dirty="0">
                <a:latin typeface="+mj-lt"/>
              </a:rPr>
              <a:t>– John K. Pierre, </a:t>
            </a:r>
            <a:br>
              <a:rPr lang="en-US" sz="1000" b="1" dirty="0">
                <a:latin typeface="+mj-lt"/>
              </a:rPr>
            </a:br>
            <a:r>
              <a:rPr lang="en-US" sz="1000" b="1" dirty="0">
                <a:latin typeface="+mj-lt"/>
              </a:rPr>
              <a:t>Chancellor of Southern University Law Center</a:t>
            </a:r>
          </a:p>
        </p:txBody>
      </p:sp>
      <p:sp>
        <p:nvSpPr>
          <p:cNvPr id="24" name="Rectangle 23">
            <a:extLst>
              <a:ext uri="{FF2B5EF4-FFF2-40B4-BE49-F238E27FC236}">
                <a16:creationId xmlns:a16="http://schemas.microsoft.com/office/drawing/2014/main" id="{BD78984E-19B5-D34C-A0F6-C85DC17C7B4E}"/>
              </a:ext>
            </a:extLst>
          </p:cNvPr>
          <p:cNvSpPr/>
          <p:nvPr/>
        </p:nvSpPr>
        <p:spPr>
          <a:xfrm>
            <a:off x="7285117" y="5418283"/>
            <a:ext cx="4203038" cy="861774"/>
          </a:xfrm>
          <a:prstGeom prst="rect">
            <a:avLst/>
          </a:prstGeom>
        </p:spPr>
        <p:txBody>
          <a:bodyPr wrap="square">
            <a:spAutoFit/>
          </a:bodyPr>
          <a:lstStyle/>
          <a:p>
            <a:pPr fontAlgn="base"/>
            <a:r>
              <a:rPr lang="en-US" sz="1000" dirty="0">
                <a:latin typeface="+mj-lt"/>
              </a:rPr>
              <a:t>"META has strong support with access to providers specializing in all areas of mental health and flexible scheduling options, it seemed like a perfect fit for those in need.”</a:t>
            </a:r>
          </a:p>
          <a:p>
            <a:pPr algn="r" fontAlgn="base"/>
            <a:r>
              <a:rPr lang="en-US" sz="1000" b="1" dirty="0">
                <a:latin typeface="+mj-lt"/>
              </a:rPr>
              <a:t>– Belinda Keiser, </a:t>
            </a:r>
            <a:br>
              <a:rPr lang="en-US" sz="1000" b="1" dirty="0">
                <a:latin typeface="+mj-lt"/>
              </a:rPr>
            </a:br>
            <a:r>
              <a:rPr lang="en-US" sz="1000" b="1" dirty="0">
                <a:latin typeface="+mj-lt"/>
              </a:rPr>
              <a:t>Vice Chancellor at Keiser University</a:t>
            </a:r>
          </a:p>
        </p:txBody>
      </p:sp>
      <p:sp>
        <p:nvSpPr>
          <p:cNvPr id="25" name="Rectangle 24">
            <a:extLst>
              <a:ext uri="{FF2B5EF4-FFF2-40B4-BE49-F238E27FC236}">
                <a16:creationId xmlns:a16="http://schemas.microsoft.com/office/drawing/2014/main" id="{5300E057-6FB4-8C40-B3B3-2DDC72251FB0}"/>
              </a:ext>
            </a:extLst>
          </p:cNvPr>
          <p:cNvSpPr/>
          <p:nvPr/>
        </p:nvSpPr>
        <p:spPr>
          <a:xfrm>
            <a:off x="7096536" y="1200497"/>
            <a:ext cx="4601826" cy="1169551"/>
          </a:xfrm>
          <a:prstGeom prst="rect">
            <a:avLst/>
          </a:prstGeom>
        </p:spPr>
        <p:txBody>
          <a:bodyPr wrap="square">
            <a:spAutoFit/>
          </a:bodyPr>
          <a:lstStyle/>
          <a:p>
            <a:pPr fontAlgn="base"/>
            <a:r>
              <a:rPr lang="en-US" sz="1000" dirty="0">
                <a:latin typeface="+mj-lt"/>
              </a:rPr>
              <a:t>“Mental health care has never been more important for our students than it is right now. By partnering with META, we instantly remove many barriers to care that could prevent a student from receiving the therapy they need. META addresses stigmas surrounding mental health assistance and allows students to connect with providers in an easy, private, and safe manner.”</a:t>
            </a:r>
          </a:p>
          <a:p>
            <a:pPr algn="r" fontAlgn="base"/>
            <a:r>
              <a:rPr lang="en-US" sz="1000" b="1" dirty="0">
                <a:latin typeface="+mj-lt"/>
              </a:rPr>
              <a:t>– Dr. Lester Newman, </a:t>
            </a:r>
            <a:br>
              <a:rPr lang="en-US" sz="1000" b="1" dirty="0">
                <a:latin typeface="+mj-lt"/>
              </a:rPr>
            </a:br>
            <a:r>
              <a:rPr lang="en-US" sz="1000" b="1" dirty="0">
                <a:latin typeface="+mj-lt"/>
              </a:rPr>
              <a:t>President of Jarvis Christian College</a:t>
            </a:r>
          </a:p>
        </p:txBody>
      </p:sp>
      <p:sp>
        <p:nvSpPr>
          <p:cNvPr id="26" name="Rectangle 25">
            <a:extLst>
              <a:ext uri="{FF2B5EF4-FFF2-40B4-BE49-F238E27FC236}">
                <a16:creationId xmlns:a16="http://schemas.microsoft.com/office/drawing/2014/main" id="{A872B898-85C0-7A40-B816-FDA8F16A9361}"/>
              </a:ext>
            </a:extLst>
          </p:cNvPr>
          <p:cNvSpPr/>
          <p:nvPr/>
        </p:nvSpPr>
        <p:spPr>
          <a:xfrm>
            <a:off x="7133492" y="2619576"/>
            <a:ext cx="4449255" cy="1015663"/>
          </a:xfrm>
          <a:prstGeom prst="rect">
            <a:avLst/>
          </a:prstGeom>
        </p:spPr>
        <p:txBody>
          <a:bodyPr wrap="square">
            <a:spAutoFit/>
          </a:bodyPr>
          <a:lstStyle/>
          <a:p>
            <a:pPr fontAlgn="base"/>
            <a:r>
              <a:rPr lang="en-US" sz="1000" dirty="0">
                <a:latin typeface="+mj-lt"/>
              </a:rPr>
              <a:t> “We serve a diverse student body representing nearly three dozen nations. Because of this, we are proud to work with META, which connects our students to a broad range providers who reflect their cultural background.”</a:t>
            </a:r>
          </a:p>
          <a:p>
            <a:pPr fontAlgn="base"/>
            <a:endParaRPr lang="en-US" sz="1000" dirty="0">
              <a:latin typeface="+mj-lt"/>
            </a:endParaRPr>
          </a:p>
          <a:p>
            <a:pPr algn="r" fontAlgn="base"/>
            <a:r>
              <a:rPr lang="en-US" sz="1000" b="1" dirty="0">
                <a:latin typeface="+mj-lt"/>
              </a:rPr>
              <a:t>– Dr. Heidi M. Anderson, </a:t>
            </a:r>
            <a:br>
              <a:rPr lang="en-US" sz="1000" b="1" dirty="0">
                <a:latin typeface="+mj-lt"/>
              </a:rPr>
            </a:br>
            <a:r>
              <a:rPr lang="en-US" sz="1000" b="1" dirty="0">
                <a:latin typeface="+mj-lt"/>
              </a:rPr>
              <a:t>President of the University of Maryland Eastern Shore</a:t>
            </a:r>
          </a:p>
        </p:txBody>
      </p:sp>
      <p:pic>
        <p:nvPicPr>
          <p:cNvPr id="27" name="Picture 26">
            <a:extLst>
              <a:ext uri="{FF2B5EF4-FFF2-40B4-BE49-F238E27FC236}">
                <a16:creationId xmlns:a16="http://schemas.microsoft.com/office/drawing/2014/main" id="{D4C67305-0D1F-E447-8004-08782806ED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2590" y="1200497"/>
            <a:ext cx="1117175" cy="1068601"/>
          </a:xfrm>
          <a:prstGeom prst="rect">
            <a:avLst/>
          </a:prstGeom>
        </p:spPr>
      </p:pic>
      <p:pic>
        <p:nvPicPr>
          <p:cNvPr id="28" name="Picture 27">
            <a:extLst>
              <a:ext uri="{FF2B5EF4-FFF2-40B4-BE49-F238E27FC236}">
                <a16:creationId xmlns:a16="http://schemas.microsoft.com/office/drawing/2014/main" id="{925C199F-2600-1F44-9108-AF0B5F2333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15539" y="3850842"/>
            <a:ext cx="1081927" cy="1034887"/>
          </a:xfrm>
          <a:prstGeom prst="rect">
            <a:avLst/>
          </a:prstGeom>
        </p:spPr>
      </p:pic>
      <p:pic>
        <p:nvPicPr>
          <p:cNvPr id="29" name="Picture 28">
            <a:extLst>
              <a:ext uri="{FF2B5EF4-FFF2-40B4-BE49-F238E27FC236}">
                <a16:creationId xmlns:a16="http://schemas.microsoft.com/office/drawing/2014/main" id="{A7E9F8BB-8861-774D-BDEF-B3A6F9C874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2590" y="2480894"/>
            <a:ext cx="1127823" cy="1078787"/>
          </a:xfrm>
          <a:prstGeom prst="rect">
            <a:avLst/>
          </a:prstGeom>
        </p:spPr>
      </p:pic>
      <p:pic>
        <p:nvPicPr>
          <p:cNvPr id="30" name="Picture 29">
            <a:extLst>
              <a:ext uri="{FF2B5EF4-FFF2-40B4-BE49-F238E27FC236}">
                <a16:creationId xmlns:a16="http://schemas.microsoft.com/office/drawing/2014/main" id="{637DF10D-7015-094D-8CAE-34B60A0AC5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43241" y="5286366"/>
            <a:ext cx="954225" cy="901487"/>
          </a:xfrm>
          <a:prstGeom prst="rect">
            <a:avLst/>
          </a:prstGeom>
        </p:spPr>
      </p:pic>
      <p:cxnSp>
        <p:nvCxnSpPr>
          <p:cNvPr id="5" name="Straight Connector 4"/>
          <p:cNvCxnSpPr/>
          <p:nvPr/>
        </p:nvCxnSpPr>
        <p:spPr>
          <a:xfrm>
            <a:off x="5609492" y="1323890"/>
            <a:ext cx="0" cy="4956167"/>
          </a:xfrm>
          <a:prstGeom prst="line">
            <a:avLst/>
          </a:prstGeom>
          <a:ln w="3175">
            <a:solidFill>
              <a:srgbClr val="77BCC8"/>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83B61E77-9BA9-4F4B-8A45-FF7FFA153EA0}" type="slidenum">
              <a:rPr lang="en-US" smtClean="0"/>
              <a:t>9</a:t>
            </a:fld>
            <a:endParaRPr lang="en-US" dirty="0"/>
          </a:p>
        </p:txBody>
      </p:sp>
    </p:spTree>
    <p:extLst>
      <p:ext uri="{BB962C8B-B14F-4D97-AF65-F5344CB8AC3E}">
        <p14:creationId xmlns:p14="http://schemas.microsoft.com/office/powerpoint/2010/main" val="1822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76200">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5546</TotalTime>
  <Words>2288</Words>
  <Application>Microsoft Macintosh PowerPoint</Application>
  <PresentationFormat>Widescreen</PresentationFormat>
  <Paragraphs>278</Paragraphs>
  <Slides>23</Slides>
  <Notes>11</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Fira Sans</vt:lpstr>
      <vt:lpstr>Montserrat</vt:lpstr>
      <vt:lpstr>Roboto Black</vt:lpstr>
      <vt:lpstr>Tw Cen MT</vt:lpstr>
      <vt:lpstr>Office Theme</vt:lpstr>
      <vt:lpstr>META Teletherapy </vt:lpstr>
      <vt:lpstr>The Nation’s Only College Mental Health Marketplace! </vt:lpstr>
      <vt:lpstr>META App is Built for Students Like Yours</vt:lpstr>
      <vt:lpstr>DEMO</vt:lpstr>
      <vt:lpstr>Provider Network Just for Colleges</vt:lpstr>
      <vt:lpstr>Stringent Vetting Process for META Providers</vt:lpstr>
      <vt:lpstr>Built for Security, Privacy &amp; Ease of Implementation</vt:lpstr>
      <vt:lpstr>Success Through Student Engagement</vt:lpstr>
      <vt:lpstr>Credibility, Trust: 160 Campuses &amp;  Prestigious Organizations</vt:lpstr>
      <vt:lpstr>Simplified Sales Process</vt:lpstr>
      <vt:lpstr>Services and Options</vt:lpstr>
      <vt:lpstr>Schools in MHEC and Sister Compact States Receive…</vt:lpstr>
      <vt:lpstr>META is Your Ideal Student Wellness Partner</vt:lpstr>
      <vt:lpstr>Questions and Next Steps</vt:lpstr>
      <vt:lpstr>Appendix</vt:lpstr>
      <vt:lpstr>Meet Your Presenters</vt:lpstr>
      <vt:lpstr>About MHEC</vt:lpstr>
      <vt:lpstr>MHECare Student Insurance Solutions Program</vt:lpstr>
      <vt:lpstr>Program with META Teletherapy</vt:lpstr>
      <vt:lpstr>Why Partner with META Teletherapy?</vt:lpstr>
      <vt:lpstr>COVID has Detrimentally Impacted the College Experience</vt:lpstr>
      <vt:lpstr>Expand Mental Health Access to Your Students This Fall</vt:lpstr>
      <vt:lpstr>META Providers Adapt to Students’ Schedules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 Teletherapy</dc:title>
  <dc:creator>Jarett Reinwald</dc:creator>
  <cp:lastModifiedBy>Srikanth Santhanam</cp:lastModifiedBy>
  <cp:revision>157</cp:revision>
  <cp:lastPrinted>2021-10-19T16:18:34Z</cp:lastPrinted>
  <dcterms:created xsi:type="dcterms:W3CDTF">2021-07-21T19:16:39Z</dcterms:created>
  <dcterms:modified xsi:type="dcterms:W3CDTF">2021-11-08T16:39:54Z</dcterms:modified>
</cp:coreProperties>
</file>