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7" r:id="rId3"/>
    <p:sldId id="257" r:id="rId4"/>
    <p:sldId id="259" r:id="rId5"/>
    <p:sldId id="275" r:id="rId6"/>
    <p:sldId id="282" r:id="rId7"/>
    <p:sldId id="348" r:id="rId8"/>
    <p:sldId id="350" r:id="rId9"/>
    <p:sldId id="262" r:id="rId10"/>
    <p:sldId id="261" r:id="rId11"/>
    <p:sldId id="270" r:id="rId12"/>
    <p:sldId id="269" r:id="rId13"/>
    <p:sldId id="266"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19E"/>
    <a:srgbClr val="B21E28"/>
    <a:srgbClr val="77B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DA689-17B6-3448-9FC7-30BF2913DA25}" v="1" dt="2021-10-29T18:42:39.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795" autoAdjust="0"/>
  </p:normalViewPr>
  <p:slideViewPr>
    <p:cSldViewPr snapToGrid="0">
      <p:cViewPr varScale="1">
        <p:scale>
          <a:sx n="93" d="100"/>
          <a:sy n="93" d="100"/>
        </p:scale>
        <p:origin x="216" y="424"/>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252"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Session Start Times </a:t>
            </a:r>
            <a:br>
              <a:rPr lang="en-US" dirty="0"/>
            </a:br>
            <a:r>
              <a:rPr lang="en-US" b="0" i="1" dirty="0"/>
              <a:t>(local student time)</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Session Start Times (local student time)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72B-2540-B366-41A5009CB87A}"/>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72B-2540-B366-41A5009CB87A}"/>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72B-2540-B366-41A5009CB87A}"/>
              </c:ext>
            </c:extLst>
          </c:dPt>
          <c:dLbls>
            <c:dLbl>
              <c:idx val="0"/>
              <c:layout>
                <c:manualLayout>
                  <c:x val="0.13256727101020435"/>
                  <c:y val="4.048944405123987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72B-2540-B366-41A5009CB87A}"/>
                </c:ext>
              </c:extLst>
            </c:dLbl>
            <c:dLbl>
              <c:idx val="1"/>
              <c:layout>
                <c:manualLayout>
                  <c:x val="0.15667041119387787"/>
                  <c:y val="-7.0856527089669774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72B-2540-B366-41A5009CB87A}"/>
                </c:ext>
              </c:extLst>
            </c:dLbl>
            <c:dLbl>
              <c:idx val="2"/>
              <c:layout>
                <c:manualLayout>
                  <c:x val="-9.6412560734694105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72B-2540-B366-41A5009CB87A}"/>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Midnight - 9am</c:v>
                </c:pt>
                <c:pt idx="1">
                  <c:v>9am - 5pm</c:v>
                </c:pt>
                <c:pt idx="2">
                  <c:v>5pm - Midnight</c:v>
                </c:pt>
              </c:strCache>
            </c:strRef>
          </c:cat>
          <c:val>
            <c:numRef>
              <c:f>Sheet1!$B$2:$B$4</c:f>
              <c:numCache>
                <c:formatCode>General</c:formatCode>
                <c:ptCount val="3"/>
                <c:pt idx="0">
                  <c:v>346</c:v>
                </c:pt>
                <c:pt idx="1">
                  <c:v>2175</c:v>
                </c:pt>
                <c:pt idx="2">
                  <c:v>675</c:v>
                </c:pt>
              </c:numCache>
            </c:numRef>
          </c:val>
          <c:extLst>
            <c:ext xmlns:c16="http://schemas.microsoft.com/office/drawing/2014/chart" uri="{C3380CC4-5D6E-409C-BE32-E72D297353CC}">
              <c16:uniqueId val="{00000006-C72B-2540-B366-41A5009CB87A}"/>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Session Days</a:t>
            </a:r>
            <a:endParaRPr lang="en-US" b="0" i="1" dirty="0"/>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SESSION DAYS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DBE-824E-8FE4-AC6BB779027F}"/>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DBE-824E-8FE4-AC6BB779027F}"/>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DBE-824E-8FE4-AC6BB779027F}"/>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DBE-824E-8FE4-AC6BB779027F}"/>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1DBE-824E-8FE4-AC6BB779027F}"/>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1DBE-824E-8FE4-AC6BB779027F}"/>
              </c:ext>
            </c:extLst>
          </c:dPt>
          <c:dLbls>
            <c:dLbl>
              <c:idx val="0"/>
              <c:layout>
                <c:manualLayout>
                  <c:x val="0.10605381680816349"/>
                  <c:y val="5.0611805064049893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DBE-824E-8FE4-AC6BB779027F}"/>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1DBE-824E-8FE4-AC6BB779027F}"/>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1DBE-824E-8FE4-AC6BB779027F}"/>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1DBE-824E-8FE4-AC6BB779027F}"/>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1DBE-824E-8FE4-AC6BB779027F}"/>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1DBE-824E-8FE4-AC6BB779027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Saturday - Sunday</c:v>
                </c:pt>
                <c:pt idx="1">
                  <c:v>Monday</c:v>
                </c:pt>
                <c:pt idx="2">
                  <c:v>Tuesday</c:v>
                </c:pt>
                <c:pt idx="3">
                  <c:v>Wednesday</c:v>
                </c:pt>
                <c:pt idx="4">
                  <c:v>Thursday</c:v>
                </c:pt>
                <c:pt idx="5">
                  <c:v>Friday</c:v>
                </c:pt>
              </c:strCache>
            </c:strRef>
          </c:cat>
          <c:val>
            <c:numRef>
              <c:f>Sheet1!$B$2:$B$7</c:f>
              <c:numCache>
                <c:formatCode>0%</c:formatCode>
                <c:ptCount val="6"/>
                <c:pt idx="0">
                  <c:v>0.06</c:v>
                </c:pt>
                <c:pt idx="1">
                  <c:v>0.12</c:v>
                </c:pt>
                <c:pt idx="2">
                  <c:v>0.2</c:v>
                </c:pt>
                <c:pt idx="3">
                  <c:v>0.24</c:v>
                </c:pt>
                <c:pt idx="4">
                  <c:v>0.22</c:v>
                </c:pt>
                <c:pt idx="5">
                  <c:v>0.15</c:v>
                </c:pt>
              </c:numCache>
            </c:numRef>
          </c:val>
          <c:extLst>
            <c:ext xmlns:c16="http://schemas.microsoft.com/office/drawing/2014/chart" uri="{C3380CC4-5D6E-409C-BE32-E72D297353CC}">
              <c16:uniqueId val="{0000000C-1DBE-824E-8FE4-AC6BB779027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85EBF5-1D77-49B0-8E55-4454C7311855}" type="datetimeFigureOut">
              <a:rPr lang="en-US" smtClean="0"/>
              <a:t>11/8/21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7C83FD-29BE-4CCA-9E51-C6853D8B1A3C}" type="slidenum">
              <a:rPr lang="en-US" smtClean="0"/>
              <a:t>‹#›</a:t>
            </a:fld>
            <a:endParaRPr lang="en-US" dirty="0"/>
          </a:p>
        </p:txBody>
      </p:sp>
    </p:spTree>
    <p:extLst>
      <p:ext uri="{BB962C8B-B14F-4D97-AF65-F5344CB8AC3E}">
        <p14:creationId xmlns:p14="http://schemas.microsoft.com/office/powerpoint/2010/main" val="1815130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EC46B-80EC-414D-A259-7A1E0074F0CB}" type="datetimeFigureOut">
              <a:rPr lang="en-US" smtClean="0"/>
              <a:t>11/8/21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34F51-0A92-408E-91B9-7C8DE3F34755}" type="slidenum">
              <a:rPr lang="en-US" smtClean="0"/>
              <a:t>‹#›</a:t>
            </a:fld>
            <a:endParaRPr lang="en-US" dirty="0"/>
          </a:p>
        </p:txBody>
      </p:sp>
    </p:spTree>
    <p:extLst>
      <p:ext uri="{BB962C8B-B14F-4D97-AF65-F5344CB8AC3E}">
        <p14:creationId xmlns:p14="http://schemas.microsoft.com/office/powerpoint/2010/main" val="54289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2</a:t>
            </a:fld>
            <a:endParaRPr lang="en-US" dirty="0"/>
          </a:p>
        </p:txBody>
      </p:sp>
    </p:spTree>
    <p:extLst>
      <p:ext uri="{BB962C8B-B14F-4D97-AF65-F5344CB8AC3E}">
        <p14:creationId xmlns:p14="http://schemas.microsoft.com/office/powerpoint/2010/main" val="413545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3</a:t>
            </a:fld>
            <a:endParaRPr lang="en-US" dirty="0"/>
          </a:p>
        </p:txBody>
      </p:sp>
    </p:spTree>
    <p:extLst>
      <p:ext uri="{BB962C8B-B14F-4D97-AF65-F5344CB8AC3E}">
        <p14:creationId xmlns:p14="http://schemas.microsoft.com/office/powerpoint/2010/main" val="133669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D34F51-0A92-408E-91B9-7C8DE3F34755}" type="slidenum">
              <a:rPr lang="en-US" smtClean="0"/>
              <a:t>4</a:t>
            </a:fld>
            <a:endParaRPr lang="en-US" dirty="0"/>
          </a:p>
        </p:txBody>
      </p:sp>
    </p:spTree>
    <p:extLst>
      <p:ext uri="{BB962C8B-B14F-4D97-AF65-F5344CB8AC3E}">
        <p14:creationId xmlns:p14="http://schemas.microsoft.com/office/powerpoint/2010/main" val="122378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5</a:t>
            </a:fld>
            <a:endParaRPr lang="en-US" dirty="0"/>
          </a:p>
        </p:txBody>
      </p:sp>
    </p:spTree>
    <p:extLst>
      <p:ext uri="{BB962C8B-B14F-4D97-AF65-F5344CB8AC3E}">
        <p14:creationId xmlns:p14="http://schemas.microsoft.com/office/powerpoint/2010/main" val="322454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13</a:t>
            </a:fld>
            <a:endParaRPr lang="en-US" dirty="0"/>
          </a:p>
        </p:txBody>
      </p:sp>
    </p:spTree>
    <p:extLst>
      <p:ext uri="{BB962C8B-B14F-4D97-AF65-F5344CB8AC3E}">
        <p14:creationId xmlns:p14="http://schemas.microsoft.com/office/powerpoint/2010/main" val="25663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806"/>
            <a:ext cx="12192000" cy="6877879"/>
          </a:xfrm>
          <a:prstGeom prst="rect">
            <a:avLst/>
          </a:prstGeom>
        </p:spPr>
      </p:pic>
      <p:sp>
        <p:nvSpPr>
          <p:cNvPr id="18" name="Rectangle 17"/>
          <p:cNvSpPr/>
          <p:nvPr userDrawn="1"/>
        </p:nvSpPr>
        <p:spPr>
          <a:xfrm>
            <a:off x="0" y="-31806"/>
            <a:ext cx="12192000" cy="6889806"/>
          </a:xfrm>
          <a:prstGeom prst="rect">
            <a:avLst/>
          </a:prstGeom>
          <a:gradFill flip="none" rotWithShape="1">
            <a:gsLst>
              <a:gs pos="0">
                <a:schemeClr val="bg1">
                  <a:alpha val="19000"/>
                </a:schemeClr>
              </a:gs>
              <a:gs pos="92000">
                <a:schemeClr val="bg1">
                  <a:lumMod val="59000"/>
                  <a:lumOff val="41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61E756-8DD6-4EF7-89DB-A2704ED1315F}" type="datetime1">
              <a:rPr lang="en-US" smtClean="0"/>
              <a:t>11/8/21</a:t>
            </a:fld>
            <a:endParaRPr lang="en-US" dirty="0"/>
          </a:p>
        </p:txBody>
      </p:sp>
      <p:sp>
        <p:nvSpPr>
          <p:cNvPr id="5" name="Footer Placeholder 4"/>
          <p:cNvSpPr>
            <a:spLocks noGrp="1"/>
          </p:cNvSpPr>
          <p:nvPr>
            <p:ph type="ftr" sz="quarter" idx="11"/>
          </p:nvPr>
        </p:nvSpPr>
        <p:spPr/>
        <p:txBody>
          <a:bodyPr/>
          <a:lstStyle/>
          <a:p>
            <a:r>
              <a:rPr lang="en-US" dirty="0"/>
              <a:t>sales@meta.app  meta.app/mhec</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
        <p:nvSpPr>
          <p:cNvPr id="7" name="Freeform 6">
            <a:extLst>
              <a:ext uri="{FF2B5EF4-FFF2-40B4-BE49-F238E27FC236}">
                <a16:creationId xmlns:a16="http://schemas.microsoft.com/office/drawing/2014/main" id="{7FFB24F9-B86F-DD40-8376-F6FD92BD2F0A}"/>
              </a:ext>
            </a:extLst>
          </p:cNvPr>
          <p:cNvSpPr/>
          <p:nvPr userDrawn="1"/>
        </p:nvSpPr>
        <p:spPr>
          <a:xfrm>
            <a:off x="0" y="146050"/>
            <a:ext cx="9482646" cy="6711950"/>
          </a:xfrm>
          <a:custGeom>
            <a:avLst/>
            <a:gdLst>
              <a:gd name="connsiteX0" fmla="*/ 0 w 9482646"/>
              <a:gd name="connsiteY0" fmla="*/ 0 h 6711950"/>
              <a:gd name="connsiteX1" fmla="*/ 387 w 9482646"/>
              <a:gd name="connsiteY1" fmla="*/ 0 h 6711950"/>
              <a:gd name="connsiteX2" fmla="*/ 2477 w 9482646"/>
              <a:gd name="connsiteY2" fmla="*/ 90276 h 6711950"/>
              <a:gd name="connsiteX3" fmla="*/ 9445206 w 9482646"/>
              <a:gd name="connsiteY3" fmla="*/ 6708823 h 6711950"/>
              <a:gd name="connsiteX4" fmla="*/ 9482646 w 9482646"/>
              <a:gd name="connsiteY4" fmla="*/ 6711950 h 6711950"/>
              <a:gd name="connsiteX5" fmla="*/ 0 w 9482646"/>
              <a:gd name="connsiteY5" fmla="*/ 6711950 h 6711950"/>
              <a:gd name="connsiteX6" fmla="*/ 0 w 9482646"/>
              <a:gd name="connsiteY6" fmla="*/ 0 h 671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46" h="6711950">
                <a:moveTo>
                  <a:pt x="0" y="0"/>
                </a:moveTo>
                <a:lnTo>
                  <a:pt x="387" y="0"/>
                </a:lnTo>
                <a:lnTo>
                  <a:pt x="2477" y="90276"/>
                </a:lnTo>
                <a:cubicBezTo>
                  <a:pt x="45737" y="1219496"/>
                  <a:pt x="753435" y="5894482"/>
                  <a:pt x="9445206" y="6708823"/>
                </a:cubicBezTo>
                <a:lnTo>
                  <a:pt x="9482646" y="6711950"/>
                </a:lnTo>
                <a:lnTo>
                  <a:pt x="0" y="6711950"/>
                </a:lnTo>
                <a:lnTo>
                  <a:pt x="0" y="0"/>
                </a:lnTo>
                <a:close/>
              </a:path>
            </a:pathLst>
          </a:custGeom>
          <a:solidFill>
            <a:srgbClr val="E4F2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084" y="3825827"/>
            <a:ext cx="2713085" cy="2713085"/>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9937" y="5026368"/>
            <a:ext cx="1583377" cy="455221"/>
          </a:xfrm>
          <a:prstGeom prst="rect">
            <a:avLst/>
          </a:prstGeom>
        </p:spPr>
      </p:pic>
    </p:spTree>
    <p:extLst>
      <p:ext uri="{BB962C8B-B14F-4D97-AF65-F5344CB8AC3E}">
        <p14:creationId xmlns:p14="http://schemas.microsoft.com/office/powerpoint/2010/main" val="4121591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536CD-0644-42BD-AD5D-E02CBEE8F16C}" type="datetime1">
              <a:rPr lang="en-US" smtClean="0"/>
              <a:t>11/8/21</a:t>
            </a:fld>
            <a:endParaRPr lang="en-US" dirty="0"/>
          </a:p>
        </p:txBody>
      </p:sp>
      <p:sp>
        <p:nvSpPr>
          <p:cNvPr id="5" name="Footer Placeholder 4"/>
          <p:cNvSpPr>
            <a:spLocks noGrp="1"/>
          </p:cNvSpPr>
          <p:nvPr>
            <p:ph type="ftr" sz="quarter" idx="11"/>
          </p:nvPr>
        </p:nvSpPr>
        <p:spPr/>
        <p:txBody>
          <a:bodyPr/>
          <a:lstStyle/>
          <a:p>
            <a:r>
              <a:rPr lang="en-US" dirty="0"/>
              <a:t>sales@meta.app  meta.app/mhec</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235107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9681"/>
            <a:ext cx="10515600" cy="647833"/>
          </a:xfrm>
        </p:spPr>
        <p:txBody>
          <a:bodyPr>
            <a:normAutofit/>
          </a:bodyPr>
          <a:lstStyle>
            <a:lvl1pPr>
              <a:defRPr sz="3200" spc="300">
                <a:solidFill>
                  <a:srgbClr val="77BCC8"/>
                </a:solidFill>
              </a:defRPr>
            </a:lvl1pPr>
          </a:lstStyle>
          <a:p>
            <a:r>
              <a:rPr lang="en-US" dirty="0"/>
              <a:t>Click to edit Master title style</a:t>
            </a:r>
          </a:p>
        </p:txBody>
      </p:sp>
      <p:sp>
        <p:nvSpPr>
          <p:cNvPr id="3" name="Content Placeholder 2"/>
          <p:cNvSpPr>
            <a:spLocks noGrp="1"/>
          </p:cNvSpPr>
          <p:nvPr>
            <p:ph idx="1"/>
          </p:nvPr>
        </p:nvSpPr>
        <p:spPr>
          <a:xfrm>
            <a:off x="838200" y="1018434"/>
            <a:ext cx="10515600" cy="5158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7E63CA-465D-486B-A6FE-0A6E3123C6BD}" type="datetime1">
              <a:rPr lang="en-US" smtClean="0"/>
              <a:t>11/8/21</a:t>
            </a:fld>
            <a:endParaRPr lang="en-US" dirty="0"/>
          </a:p>
        </p:txBody>
      </p:sp>
      <p:sp>
        <p:nvSpPr>
          <p:cNvPr id="5" name="Footer Placeholder 4"/>
          <p:cNvSpPr>
            <a:spLocks noGrp="1"/>
          </p:cNvSpPr>
          <p:nvPr>
            <p:ph type="ftr" sz="quarter" idx="11"/>
          </p:nvPr>
        </p:nvSpPr>
        <p:spPr/>
        <p:txBody>
          <a:bodyPr/>
          <a:lstStyle/>
          <a:p>
            <a:r>
              <a:rPr lang="en-US" dirty="0"/>
              <a:t>sales@meta.app</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320864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5F8781-AD88-4E98-B501-19DB24F35B03}" type="datetime1">
              <a:rPr lang="en-US" smtClean="0"/>
              <a:t>11/8/21</a:t>
            </a:fld>
            <a:endParaRPr lang="en-US" dirty="0"/>
          </a:p>
        </p:txBody>
      </p:sp>
      <p:sp>
        <p:nvSpPr>
          <p:cNvPr id="5" name="Footer Placeholder 4"/>
          <p:cNvSpPr>
            <a:spLocks noGrp="1"/>
          </p:cNvSpPr>
          <p:nvPr>
            <p:ph type="ftr" sz="quarter" idx="11"/>
          </p:nvPr>
        </p:nvSpPr>
        <p:spPr/>
        <p:txBody>
          <a:bodyPr/>
          <a:lstStyle/>
          <a:p>
            <a:r>
              <a:rPr lang="en-US" dirty="0"/>
              <a:t>sales@meta.app</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63647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0090C-3774-4C4A-9313-4F5F84F87515}" type="datetime1">
              <a:rPr lang="en-US" smtClean="0"/>
              <a:t>11/8/21</a:t>
            </a:fld>
            <a:endParaRPr lang="en-US" dirty="0"/>
          </a:p>
        </p:txBody>
      </p:sp>
      <p:sp>
        <p:nvSpPr>
          <p:cNvPr id="6" name="Footer Placeholder 5"/>
          <p:cNvSpPr>
            <a:spLocks noGrp="1"/>
          </p:cNvSpPr>
          <p:nvPr>
            <p:ph type="ftr" sz="quarter" idx="11"/>
          </p:nvPr>
        </p:nvSpPr>
        <p:spPr/>
        <p:txBody>
          <a:bodyPr/>
          <a:lstStyle/>
          <a:p>
            <a:r>
              <a:rPr lang="en-US" dirty="0"/>
              <a:t>sales@meta.app</a:t>
            </a:r>
          </a:p>
        </p:txBody>
      </p:sp>
      <p:sp>
        <p:nvSpPr>
          <p:cNvPr id="7" name="Slide Number Placeholder 6"/>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54310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E1F2E6-4F06-4D7F-A453-A726B438F83C}" type="datetime1">
              <a:rPr lang="en-US" smtClean="0"/>
              <a:t>11/8/21</a:t>
            </a:fld>
            <a:endParaRPr lang="en-US" dirty="0"/>
          </a:p>
        </p:txBody>
      </p:sp>
      <p:sp>
        <p:nvSpPr>
          <p:cNvPr id="8" name="Footer Placeholder 7"/>
          <p:cNvSpPr>
            <a:spLocks noGrp="1"/>
          </p:cNvSpPr>
          <p:nvPr>
            <p:ph type="ftr" sz="quarter" idx="11"/>
          </p:nvPr>
        </p:nvSpPr>
        <p:spPr/>
        <p:txBody>
          <a:bodyPr/>
          <a:lstStyle/>
          <a:p>
            <a:r>
              <a:rPr lang="en-US" dirty="0"/>
              <a:t>sales@meta.app</a:t>
            </a:r>
          </a:p>
        </p:txBody>
      </p:sp>
      <p:sp>
        <p:nvSpPr>
          <p:cNvPr id="9" name="Slide Number Placeholder 8"/>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382627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5B2AE4-92AB-4B15-AFEC-A51D71ABB610}" type="datetime1">
              <a:rPr lang="en-US" smtClean="0"/>
              <a:t>11/8/21</a:t>
            </a:fld>
            <a:endParaRPr lang="en-US" dirty="0"/>
          </a:p>
        </p:txBody>
      </p:sp>
      <p:sp>
        <p:nvSpPr>
          <p:cNvPr id="4" name="Footer Placeholder 3"/>
          <p:cNvSpPr>
            <a:spLocks noGrp="1"/>
          </p:cNvSpPr>
          <p:nvPr>
            <p:ph type="ftr" sz="quarter" idx="11"/>
          </p:nvPr>
        </p:nvSpPr>
        <p:spPr/>
        <p:txBody>
          <a:bodyPr/>
          <a:lstStyle/>
          <a:p>
            <a:r>
              <a:rPr lang="en-US" dirty="0"/>
              <a:t>sales@meta.app</a:t>
            </a:r>
          </a:p>
        </p:txBody>
      </p:sp>
      <p:sp>
        <p:nvSpPr>
          <p:cNvPr id="5" name="Slide Number Placeholder 4"/>
          <p:cNvSpPr>
            <a:spLocks noGrp="1"/>
          </p:cNvSpPr>
          <p:nvPr>
            <p:ph type="sldNum" sz="quarter" idx="12"/>
          </p:nvPr>
        </p:nvSpPr>
        <p:spPr/>
        <p:txBody>
          <a:bodyPr/>
          <a:lstStyle/>
          <a:p>
            <a:fld id="{83B61E77-9BA9-4F4B-8A45-FF7FFA153EA0}" type="slidenum">
              <a:rPr lang="en-US" smtClean="0"/>
              <a:t>‹#›</a:t>
            </a:fld>
            <a:endParaRPr lang="en-US" dirty="0"/>
          </a:p>
        </p:txBody>
      </p:sp>
      <p:sp>
        <p:nvSpPr>
          <p:cNvPr id="9" name="Title 1"/>
          <p:cNvSpPr>
            <a:spLocks noGrp="1"/>
          </p:cNvSpPr>
          <p:nvPr>
            <p:ph type="title"/>
          </p:nvPr>
        </p:nvSpPr>
        <p:spPr>
          <a:xfrm>
            <a:off x="838200" y="129681"/>
            <a:ext cx="10515600" cy="647833"/>
          </a:xfrm>
        </p:spPr>
        <p:txBody>
          <a:bodyPr>
            <a:normAutofit/>
          </a:bodyPr>
          <a:lstStyle>
            <a:lvl1pPr>
              <a:defRPr sz="3200" spc="300">
                <a:solidFill>
                  <a:srgbClr val="77BCC8"/>
                </a:solidFill>
              </a:defRPr>
            </a:lvl1pPr>
          </a:lstStyle>
          <a:p>
            <a:r>
              <a:rPr lang="en-US" dirty="0"/>
              <a:t>Click to edit Master title style</a:t>
            </a:r>
          </a:p>
        </p:txBody>
      </p:sp>
    </p:spTree>
    <p:extLst>
      <p:ext uri="{BB962C8B-B14F-4D97-AF65-F5344CB8AC3E}">
        <p14:creationId xmlns:p14="http://schemas.microsoft.com/office/powerpoint/2010/main" val="175776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A37029-1A63-4234-8882-2BC593BB6217}" type="datetime1">
              <a:rPr lang="en-US" smtClean="0"/>
              <a:t>11/8/21</a:t>
            </a:fld>
            <a:endParaRPr lang="en-US" dirty="0"/>
          </a:p>
        </p:txBody>
      </p:sp>
      <p:sp>
        <p:nvSpPr>
          <p:cNvPr id="6" name="Footer Placeholder 5"/>
          <p:cNvSpPr>
            <a:spLocks noGrp="1"/>
          </p:cNvSpPr>
          <p:nvPr>
            <p:ph type="ftr" sz="quarter" idx="11"/>
          </p:nvPr>
        </p:nvSpPr>
        <p:spPr/>
        <p:txBody>
          <a:bodyPr/>
          <a:lstStyle/>
          <a:p>
            <a:r>
              <a:rPr lang="en-US" dirty="0"/>
              <a:t>sales@meta.app</a:t>
            </a:r>
          </a:p>
        </p:txBody>
      </p:sp>
      <p:sp>
        <p:nvSpPr>
          <p:cNvPr id="7" name="Slide Number Placeholder 6"/>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201695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5C6C7B-FB8E-4C68-83D8-DE5E5E088CA3}" type="datetime1">
              <a:rPr lang="en-US" smtClean="0"/>
              <a:t>11/8/21</a:t>
            </a:fld>
            <a:endParaRPr lang="en-US" dirty="0"/>
          </a:p>
        </p:txBody>
      </p:sp>
      <p:sp>
        <p:nvSpPr>
          <p:cNvPr id="6" name="Footer Placeholder 5"/>
          <p:cNvSpPr>
            <a:spLocks noGrp="1"/>
          </p:cNvSpPr>
          <p:nvPr>
            <p:ph type="ftr" sz="quarter" idx="11"/>
          </p:nvPr>
        </p:nvSpPr>
        <p:spPr/>
        <p:txBody>
          <a:bodyPr/>
          <a:lstStyle/>
          <a:p>
            <a:r>
              <a:rPr lang="en-US" dirty="0"/>
              <a:t>sales@meta.app  meta.app/mhec</a:t>
            </a:r>
          </a:p>
        </p:txBody>
      </p:sp>
      <p:sp>
        <p:nvSpPr>
          <p:cNvPr id="7" name="Slide Number Placeholder 6"/>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65654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87C7D-B1B6-4BCF-AAF9-1D802B32DDDA}" type="datetime1">
              <a:rPr lang="en-US" smtClean="0"/>
              <a:t>11/8/21</a:t>
            </a:fld>
            <a:endParaRPr lang="en-US" dirty="0"/>
          </a:p>
        </p:txBody>
      </p:sp>
      <p:sp>
        <p:nvSpPr>
          <p:cNvPr id="5" name="Footer Placeholder 4"/>
          <p:cNvSpPr>
            <a:spLocks noGrp="1"/>
          </p:cNvSpPr>
          <p:nvPr>
            <p:ph type="ftr" sz="quarter" idx="11"/>
          </p:nvPr>
        </p:nvSpPr>
        <p:spPr/>
        <p:txBody>
          <a:bodyPr/>
          <a:lstStyle/>
          <a:p>
            <a:r>
              <a:rPr lang="en-US" dirty="0"/>
              <a:t>sales@meta.app  meta.app/mhec</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425357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A07F9-146F-406B-A001-BF029637B497}" type="datetime1">
              <a:rPr lang="en-US" smtClean="0"/>
              <a:t>11/8/21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sales@meta.app</a:t>
            </a:r>
          </a:p>
        </p:txBody>
      </p:sp>
      <p:sp>
        <p:nvSpPr>
          <p:cNvPr id="6" name="Slide Number Placeholder 5"/>
          <p:cNvSpPr>
            <a:spLocks noGrp="1"/>
          </p:cNvSpPr>
          <p:nvPr>
            <p:ph type="sldNum" sz="quarter" idx="4"/>
          </p:nvPr>
        </p:nvSpPr>
        <p:spPr>
          <a:xfrm>
            <a:off x="9358745" y="476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61E77-9BA9-4F4B-8A45-FF7FFA153EA0}" type="slidenum">
              <a:rPr lang="en-US" smtClean="0"/>
              <a:t>‹#›</a:t>
            </a:fld>
            <a:endParaRPr lang="en-US" dirty="0"/>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0500" y="6418420"/>
            <a:ext cx="838200" cy="240983"/>
          </a:xfrm>
          <a:prstGeom prst="rect">
            <a:avLst/>
          </a:prstGeom>
        </p:spPr>
      </p:pic>
    </p:spTree>
    <p:extLst>
      <p:ext uri="{BB962C8B-B14F-4D97-AF65-F5344CB8AC3E}">
        <p14:creationId xmlns:p14="http://schemas.microsoft.com/office/powerpoint/2010/main" val="2755977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1226" y="4468157"/>
            <a:ext cx="7742253" cy="1442624"/>
          </a:xfrm>
        </p:spPr>
        <p:txBody>
          <a:bodyPr/>
          <a:lstStyle/>
          <a:p>
            <a:pPr algn="l"/>
            <a:r>
              <a:rPr lang="en-US" spc="600" dirty="0"/>
              <a:t>META Teletherapy </a:t>
            </a:r>
          </a:p>
        </p:txBody>
      </p:sp>
      <p:sp>
        <p:nvSpPr>
          <p:cNvPr id="3" name="Subtitle 2"/>
          <p:cNvSpPr>
            <a:spLocks noGrp="1"/>
          </p:cNvSpPr>
          <p:nvPr>
            <p:ph type="subTitle" idx="1"/>
          </p:nvPr>
        </p:nvSpPr>
        <p:spPr>
          <a:xfrm>
            <a:off x="3451226" y="5818835"/>
            <a:ext cx="7201063" cy="906351"/>
          </a:xfrm>
        </p:spPr>
        <p:txBody>
          <a:bodyPr/>
          <a:lstStyle/>
          <a:p>
            <a:pPr algn="l"/>
            <a:r>
              <a:rPr lang="en-US" spc="300" dirty="0"/>
              <a:t>Mental Health Services Partner for Colleges</a:t>
            </a:r>
          </a:p>
        </p:txBody>
      </p:sp>
      <p:sp>
        <p:nvSpPr>
          <p:cNvPr id="4" name="Footer Placeholder 3"/>
          <p:cNvSpPr>
            <a:spLocks noGrp="1"/>
          </p:cNvSpPr>
          <p:nvPr>
            <p:ph type="ftr" sz="quarter" idx="11"/>
          </p:nvPr>
        </p:nvSpPr>
        <p:spPr/>
        <p:txBody>
          <a:bodyPr/>
          <a:lstStyle/>
          <a:p>
            <a:r>
              <a:rPr lang="en-US" dirty="0"/>
              <a:t>sales@meta.app</a:t>
            </a:r>
          </a:p>
        </p:txBody>
      </p:sp>
      <p:sp>
        <p:nvSpPr>
          <p:cNvPr id="6" name="Slide Number Placeholder 5"/>
          <p:cNvSpPr>
            <a:spLocks noGrp="1"/>
          </p:cNvSpPr>
          <p:nvPr>
            <p:ph type="sldNum" sz="quarter" idx="12"/>
          </p:nvPr>
        </p:nvSpPr>
        <p:spPr/>
        <p:txBody>
          <a:bodyPr/>
          <a:lstStyle/>
          <a:p>
            <a:fld id="{83B61E77-9BA9-4F4B-8A45-FF7FFA153EA0}" type="slidenum">
              <a:rPr lang="en-US" smtClean="0"/>
              <a:t>1</a:t>
            </a:fld>
            <a:endParaRPr lang="en-US" dirty="0"/>
          </a:p>
        </p:txBody>
      </p:sp>
    </p:spTree>
    <p:extLst>
      <p:ext uri="{BB962C8B-B14F-4D97-AF65-F5344CB8AC3E}">
        <p14:creationId xmlns:p14="http://schemas.microsoft.com/office/powerpoint/2010/main" val="337638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Success Through Student Engagement</a:t>
            </a:r>
          </a:p>
        </p:txBody>
      </p:sp>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33533" y="1176672"/>
            <a:ext cx="5662467" cy="17275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Marketing Support</a:t>
            </a:r>
          </a:p>
          <a:p>
            <a:r>
              <a:rPr lang="en-US" sz="1600" dirty="0"/>
              <a:t>Physical &amp; digital collateral</a:t>
            </a:r>
          </a:p>
          <a:p>
            <a:r>
              <a:rPr lang="en-US" sz="1600" dirty="0"/>
              <a:t>In-app articles and notifications</a:t>
            </a:r>
          </a:p>
          <a:p>
            <a:r>
              <a:rPr lang="en-US" sz="1600" dirty="0"/>
              <a:t>Student organization support (campus radio ads, support groups, etc.)</a:t>
            </a:r>
          </a:p>
          <a:p>
            <a:pPr marL="0" indent="0">
              <a:buFont typeface="Arial" panose="020B0604020202020204" pitchFamily="34" charset="0"/>
              <a:buNone/>
            </a:pPr>
            <a:endParaRPr lang="en-US" sz="1800" b="1" spc="300" dirty="0">
              <a:solidFill>
                <a:srgbClr val="40919E"/>
              </a:solidFill>
            </a:endParaRPr>
          </a:p>
        </p:txBody>
      </p:sp>
      <p:sp>
        <p:nvSpPr>
          <p:cNvPr id="7" name="Content Placeholder 4">
            <a:extLst>
              <a:ext uri="{FF2B5EF4-FFF2-40B4-BE49-F238E27FC236}">
                <a16:creationId xmlns:a16="http://schemas.microsoft.com/office/drawing/2014/main" id="{3056EF67-6C85-EA4E-A8FC-DC9708B904BA}"/>
              </a:ext>
            </a:extLst>
          </p:cNvPr>
          <p:cNvSpPr txBox="1">
            <a:spLocks/>
          </p:cNvSpPr>
          <p:nvPr/>
        </p:nvSpPr>
        <p:spPr>
          <a:xfrm>
            <a:off x="6405489" y="1176673"/>
            <a:ext cx="5524241" cy="17275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Monthly Reports</a:t>
            </a:r>
          </a:p>
          <a:p>
            <a:r>
              <a:rPr lang="en-US" sz="1600" dirty="0"/>
              <a:t>De-identified and Aggregated, per HIPAA</a:t>
            </a:r>
          </a:p>
          <a:p>
            <a:r>
              <a:rPr lang="en-US" sz="1600" dirty="0"/>
              <a:t>Total Registrations &amp; Counseling Sessions</a:t>
            </a:r>
          </a:p>
          <a:p>
            <a:r>
              <a:rPr lang="en-US" sz="1600" dirty="0"/>
              <a:t>Search &amp; Chat Activity</a:t>
            </a:r>
          </a:p>
          <a:p>
            <a:r>
              <a:rPr lang="en-US" sz="1600" dirty="0"/>
              <a:t>School-paid sessions for students in-need</a:t>
            </a:r>
          </a:p>
        </p:txBody>
      </p:sp>
      <p:pic>
        <p:nvPicPr>
          <p:cNvPr id="8" name="Picture 7">
            <a:extLst>
              <a:ext uri="{FF2B5EF4-FFF2-40B4-BE49-F238E27FC236}">
                <a16:creationId xmlns:a16="http://schemas.microsoft.com/office/drawing/2014/main" id="{0CF5B521-1698-5C49-B532-81AB88F81F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4175" y="3123439"/>
            <a:ext cx="4336209" cy="2952509"/>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2C7C87CA-D0E7-8844-9D3B-73922F66C7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9888" y="4549494"/>
            <a:ext cx="1407980" cy="1644369"/>
          </a:xfrm>
          <a:prstGeom prst="rect">
            <a:avLst/>
          </a:prstGeom>
        </p:spPr>
      </p:pic>
      <p:pic>
        <p:nvPicPr>
          <p:cNvPr id="10" name="Picture 9">
            <a:extLst>
              <a:ext uri="{FF2B5EF4-FFF2-40B4-BE49-F238E27FC236}">
                <a16:creationId xmlns:a16="http://schemas.microsoft.com/office/drawing/2014/main" id="{60C8E4F6-822A-1C42-96CA-D0FD1D3B4A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004" y="3095847"/>
            <a:ext cx="1562434" cy="1837899"/>
          </a:xfrm>
          <a:prstGeom prst="rect">
            <a:avLst/>
          </a:prstGeom>
        </p:spPr>
      </p:pic>
      <p:pic>
        <p:nvPicPr>
          <p:cNvPr id="11" name="Picture 10">
            <a:extLst>
              <a:ext uri="{FF2B5EF4-FFF2-40B4-BE49-F238E27FC236}">
                <a16:creationId xmlns:a16="http://schemas.microsoft.com/office/drawing/2014/main" id="{5FE978B6-98F8-9B46-886C-254DC1D75B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01010" y="3454669"/>
            <a:ext cx="877757" cy="894801"/>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656" y="4233115"/>
            <a:ext cx="1975078" cy="164687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65F88C61-A524-1A42-831E-A9A6596C73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72857" y="3050632"/>
            <a:ext cx="2045616" cy="299772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746C9D72-9145-4F46-9A79-132D15B472D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70948" y="3050631"/>
            <a:ext cx="1509728" cy="2576375"/>
          </a:xfrm>
          <a:prstGeom prst="rect">
            <a:avLst/>
          </a:prstGeom>
          <a:effectLst>
            <a:outerShdw blurRad="63500" sx="102000" sy="102000" algn="ctr" rotWithShape="0">
              <a:prstClr val="black">
                <a:alpha val="40000"/>
              </a:prstClr>
            </a:outerShdw>
          </a:effectLst>
        </p:spPr>
      </p:pic>
      <p:sp>
        <p:nvSpPr>
          <p:cNvPr id="2" name="Footer Placeholder 1"/>
          <p:cNvSpPr>
            <a:spLocks noGrp="1"/>
          </p:cNvSpPr>
          <p:nvPr>
            <p:ph type="ftr" sz="quarter" idx="11"/>
          </p:nvPr>
        </p:nvSpPr>
        <p:spPr/>
        <p:txBody>
          <a:bodyPr/>
          <a:lstStyle/>
          <a:p>
            <a:r>
              <a:rPr lang="en-US" dirty="0"/>
              <a:t>sales@meta.app</a:t>
            </a:r>
          </a:p>
        </p:txBody>
      </p:sp>
      <p:sp>
        <p:nvSpPr>
          <p:cNvPr id="3" name="Slide Number Placeholder 2"/>
          <p:cNvSpPr>
            <a:spLocks noGrp="1"/>
          </p:cNvSpPr>
          <p:nvPr>
            <p:ph type="sldNum" sz="quarter" idx="12"/>
          </p:nvPr>
        </p:nvSpPr>
        <p:spPr/>
        <p:txBody>
          <a:bodyPr/>
          <a:lstStyle/>
          <a:p>
            <a:fld id="{83B61E77-9BA9-4F4B-8A45-FF7FFA153EA0}" type="slidenum">
              <a:rPr lang="en-US" smtClean="0"/>
              <a:t>10</a:t>
            </a:fld>
            <a:endParaRPr lang="en-US" dirty="0"/>
          </a:p>
        </p:txBody>
      </p:sp>
    </p:spTree>
    <p:extLst>
      <p:ext uri="{BB962C8B-B14F-4D97-AF65-F5344CB8AC3E}">
        <p14:creationId xmlns:p14="http://schemas.microsoft.com/office/powerpoint/2010/main" val="350188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1506218" cy="647833"/>
          </a:xfrm>
        </p:spPr>
        <p:txBody>
          <a:bodyPr>
            <a:normAutofit fontScale="90000"/>
          </a:bodyPr>
          <a:lstStyle/>
          <a:p>
            <a:r>
              <a:rPr lang="en-US" dirty="0"/>
              <a:t>Credibility, Trust: 160 Campuses &amp;  Prestigious Organizations</a:t>
            </a:r>
          </a:p>
        </p:txBody>
      </p:sp>
      <p:sp>
        <p:nvSpPr>
          <p:cNvPr id="3" name="Footer Placeholder 2"/>
          <p:cNvSpPr>
            <a:spLocks noGrp="1"/>
          </p:cNvSpPr>
          <p:nvPr>
            <p:ph type="ftr" sz="quarter" idx="11"/>
          </p:nvPr>
        </p:nvSpPr>
        <p:spPr/>
        <p:txBody>
          <a:bodyPr/>
          <a:lstStyle/>
          <a:p>
            <a:r>
              <a:rPr lang="en-US" dirty="0"/>
              <a:t>sales@meta.app</a:t>
            </a:r>
          </a:p>
        </p:txBody>
      </p:sp>
      <p:pic>
        <p:nvPicPr>
          <p:cNvPr id="15" name="Picture 14">
            <a:extLst>
              <a:ext uri="{FF2B5EF4-FFF2-40B4-BE49-F238E27FC236}">
                <a16:creationId xmlns:a16="http://schemas.microsoft.com/office/drawing/2014/main" id="{2DE1B965-5515-194B-A9CF-94BDEE1D24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364" y="1391056"/>
            <a:ext cx="1624493" cy="592462"/>
          </a:xfrm>
          <a:prstGeom prst="rect">
            <a:avLst/>
          </a:prstGeom>
        </p:spPr>
      </p:pic>
      <p:pic>
        <p:nvPicPr>
          <p:cNvPr id="17" name="Picture 2" descr="ECMC Foundation - Crunchbase Investor Profile &amp; Investments">
            <a:extLst>
              <a:ext uri="{FF2B5EF4-FFF2-40B4-BE49-F238E27FC236}">
                <a16:creationId xmlns:a16="http://schemas.microsoft.com/office/drawing/2014/main" id="{FD2C0C30-2545-C04E-BFBD-1086D76D10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639" y="2771091"/>
            <a:ext cx="1728218" cy="7074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45C3BE7-A41B-194A-8C78-E07B8B543D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829" y="4132566"/>
            <a:ext cx="1425120" cy="753658"/>
          </a:xfrm>
          <a:prstGeom prst="rect">
            <a:avLst/>
          </a:prstGeom>
        </p:spPr>
      </p:pic>
      <p:pic>
        <p:nvPicPr>
          <p:cNvPr id="19" name="Picture 18">
            <a:extLst>
              <a:ext uri="{FF2B5EF4-FFF2-40B4-BE49-F238E27FC236}">
                <a16:creationId xmlns:a16="http://schemas.microsoft.com/office/drawing/2014/main" id="{54BA1B01-9FDA-2F4C-9674-52E3911401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7363" y="5588029"/>
            <a:ext cx="1425119" cy="4767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8C04513-C59C-E640-B881-B68DF92F52BD}"/>
              </a:ext>
            </a:extLst>
          </p:cNvPr>
          <p:cNvSpPr/>
          <p:nvPr/>
        </p:nvSpPr>
        <p:spPr>
          <a:xfrm>
            <a:off x="2304699" y="1331124"/>
            <a:ext cx="3063710" cy="600164"/>
          </a:xfrm>
          <a:prstGeom prst="rect">
            <a:avLst/>
          </a:prstGeom>
        </p:spPr>
        <p:txBody>
          <a:bodyPr wrap="square">
            <a:spAutoFit/>
          </a:bodyPr>
          <a:lstStyle/>
          <a:p>
            <a:r>
              <a:rPr lang="en-US" sz="1100" dirty="0">
                <a:latin typeface="+mj-lt"/>
              </a:rPr>
              <a:t>Partnership to provide counseling services using both school counselors and META’s providers to Historically Black Colleges and Universities</a:t>
            </a:r>
          </a:p>
        </p:txBody>
      </p:sp>
      <p:sp>
        <p:nvSpPr>
          <p:cNvPr id="20" name="Rectangle 19">
            <a:extLst>
              <a:ext uri="{FF2B5EF4-FFF2-40B4-BE49-F238E27FC236}">
                <a16:creationId xmlns:a16="http://schemas.microsoft.com/office/drawing/2014/main" id="{D48EF4FC-5C76-B34F-9341-8F0655451088}"/>
              </a:ext>
            </a:extLst>
          </p:cNvPr>
          <p:cNvSpPr/>
          <p:nvPr/>
        </p:nvSpPr>
        <p:spPr>
          <a:xfrm>
            <a:off x="2304701" y="2719507"/>
            <a:ext cx="2935513" cy="938719"/>
          </a:xfrm>
          <a:prstGeom prst="rect">
            <a:avLst/>
          </a:prstGeom>
        </p:spPr>
        <p:txBody>
          <a:bodyPr wrap="square">
            <a:spAutoFit/>
          </a:bodyPr>
          <a:lstStyle/>
          <a:p>
            <a:r>
              <a:rPr lang="en-US" sz="1100" dirty="0">
                <a:latin typeface="+mj-lt"/>
              </a:rPr>
              <a:t>18-month contract through TMCF to make mental health accessible to HBCU students. ECMC foundation is covering unlimited counseling session for undergraduate Pell eligible students in participating institutions</a:t>
            </a:r>
          </a:p>
        </p:txBody>
      </p:sp>
      <p:sp>
        <p:nvSpPr>
          <p:cNvPr id="21" name="Rectangle 20">
            <a:extLst>
              <a:ext uri="{FF2B5EF4-FFF2-40B4-BE49-F238E27FC236}">
                <a16:creationId xmlns:a16="http://schemas.microsoft.com/office/drawing/2014/main" id="{A643E657-3ADF-B44E-9E49-D33C29368151}"/>
              </a:ext>
            </a:extLst>
          </p:cNvPr>
          <p:cNvSpPr/>
          <p:nvPr/>
        </p:nvSpPr>
        <p:spPr>
          <a:xfrm>
            <a:off x="2304700" y="4115124"/>
            <a:ext cx="3058884" cy="938719"/>
          </a:xfrm>
          <a:prstGeom prst="rect">
            <a:avLst/>
          </a:prstGeom>
        </p:spPr>
        <p:txBody>
          <a:bodyPr wrap="square">
            <a:spAutoFit/>
          </a:bodyPr>
          <a:lstStyle/>
          <a:p>
            <a:r>
              <a:rPr lang="en-US" sz="1100" dirty="0">
                <a:latin typeface="+mj-lt"/>
              </a:rPr>
              <a:t>Pilot with College Track, College Beyond and Cowen University’s Upward Bound program in New Orleans. Focusing on students without insurance or facing financial difficulties. This grant pays for access and unlimited counseling sessions </a:t>
            </a:r>
          </a:p>
        </p:txBody>
      </p:sp>
      <p:sp>
        <p:nvSpPr>
          <p:cNvPr id="22" name="Rectangle 21">
            <a:extLst>
              <a:ext uri="{FF2B5EF4-FFF2-40B4-BE49-F238E27FC236}">
                <a16:creationId xmlns:a16="http://schemas.microsoft.com/office/drawing/2014/main" id="{24098E4C-987A-1940-830E-EBF4377021C2}"/>
              </a:ext>
            </a:extLst>
          </p:cNvPr>
          <p:cNvSpPr/>
          <p:nvPr/>
        </p:nvSpPr>
        <p:spPr>
          <a:xfrm>
            <a:off x="2304698" y="5510741"/>
            <a:ext cx="2935515" cy="769441"/>
          </a:xfrm>
          <a:prstGeom prst="rect">
            <a:avLst/>
          </a:prstGeom>
        </p:spPr>
        <p:txBody>
          <a:bodyPr wrap="square">
            <a:spAutoFit/>
          </a:bodyPr>
          <a:lstStyle/>
          <a:p>
            <a:r>
              <a:rPr lang="en-US" sz="1100" dirty="0">
                <a:latin typeface="+mj-lt"/>
              </a:rPr>
              <a:t>Partnership with Asian &amp; Pacific Islander American Scholars organization to provide access and limited counseling sessions for its member students</a:t>
            </a:r>
          </a:p>
        </p:txBody>
      </p:sp>
      <p:sp>
        <p:nvSpPr>
          <p:cNvPr id="23" name="Rectangle 22">
            <a:extLst>
              <a:ext uri="{FF2B5EF4-FFF2-40B4-BE49-F238E27FC236}">
                <a16:creationId xmlns:a16="http://schemas.microsoft.com/office/drawing/2014/main" id="{C2D59FDA-068D-E747-8410-937DAA47E87A}"/>
              </a:ext>
            </a:extLst>
          </p:cNvPr>
          <p:cNvSpPr/>
          <p:nvPr/>
        </p:nvSpPr>
        <p:spPr>
          <a:xfrm>
            <a:off x="7133492" y="3989834"/>
            <a:ext cx="4449255" cy="1015663"/>
          </a:xfrm>
          <a:prstGeom prst="rect">
            <a:avLst/>
          </a:prstGeom>
        </p:spPr>
        <p:txBody>
          <a:bodyPr wrap="square">
            <a:spAutoFit/>
          </a:bodyPr>
          <a:lstStyle/>
          <a:p>
            <a:pPr fontAlgn="base"/>
            <a:r>
              <a:rPr lang="en-US" sz="1000" dirty="0">
                <a:latin typeface="+mj-lt"/>
              </a:rPr>
              <a:t>“The META mental wellness program allows students to choose their own counselor and avoid the stigma of anyone knowing they’re in therapy. META’s positive messaging inspires students to consider their emotional health.”</a:t>
            </a:r>
          </a:p>
          <a:p>
            <a:pPr fontAlgn="base"/>
            <a:endParaRPr lang="en-US" sz="1000" dirty="0">
              <a:latin typeface="+mj-lt"/>
            </a:endParaRPr>
          </a:p>
          <a:p>
            <a:pPr algn="r" fontAlgn="base"/>
            <a:r>
              <a:rPr lang="en-US" sz="1000" b="1" dirty="0">
                <a:latin typeface="+mj-lt"/>
              </a:rPr>
              <a:t>– John K. Pierre, </a:t>
            </a:r>
            <a:br>
              <a:rPr lang="en-US" sz="1000" b="1" dirty="0">
                <a:latin typeface="+mj-lt"/>
              </a:rPr>
            </a:br>
            <a:r>
              <a:rPr lang="en-US" sz="1000" b="1" dirty="0">
                <a:latin typeface="+mj-lt"/>
              </a:rPr>
              <a:t>Chancellor of Southern University Law Center</a:t>
            </a:r>
          </a:p>
        </p:txBody>
      </p:sp>
      <p:sp>
        <p:nvSpPr>
          <p:cNvPr id="24" name="Rectangle 23">
            <a:extLst>
              <a:ext uri="{FF2B5EF4-FFF2-40B4-BE49-F238E27FC236}">
                <a16:creationId xmlns:a16="http://schemas.microsoft.com/office/drawing/2014/main" id="{BD78984E-19B5-D34C-A0F6-C85DC17C7B4E}"/>
              </a:ext>
            </a:extLst>
          </p:cNvPr>
          <p:cNvSpPr/>
          <p:nvPr/>
        </p:nvSpPr>
        <p:spPr>
          <a:xfrm>
            <a:off x="7285117" y="5418283"/>
            <a:ext cx="4203038" cy="861774"/>
          </a:xfrm>
          <a:prstGeom prst="rect">
            <a:avLst/>
          </a:prstGeom>
        </p:spPr>
        <p:txBody>
          <a:bodyPr wrap="square">
            <a:spAutoFit/>
          </a:bodyPr>
          <a:lstStyle/>
          <a:p>
            <a:pPr fontAlgn="base"/>
            <a:r>
              <a:rPr lang="en-US" sz="1000" dirty="0">
                <a:latin typeface="+mj-lt"/>
              </a:rPr>
              <a:t>"META has strong support with access to providers specializing in all areas of mental health and flexible scheduling options, it seemed like a perfect fit for those in need.”</a:t>
            </a:r>
          </a:p>
          <a:p>
            <a:pPr algn="r" fontAlgn="base"/>
            <a:r>
              <a:rPr lang="en-US" sz="1000" b="1" dirty="0">
                <a:latin typeface="+mj-lt"/>
              </a:rPr>
              <a:t>– Belinda Keiser, </a:t>
            </a:r>
            <a:br>
              <a:rPr lang="en-US" sz="1000" b="1" dirty="0">
                <a:latin typeface="+mj-lt"/>
              </a:rPr>
            </a:br>
            <a:r>
              <a:rPr lang="en-US" sz="1000" b="1" dirty="0">
                <a:latin typeface="+mj-lt"/>
              </a:rPr>
              <a:t>Vice Chancellor at Keiser University</a:t>
            </a:r>
          </a:p>
        </p:txBody>
      </p:sp>
      <p:sp>
        <p:nvSpPr>
          <p:cNvPr id="25" name="Rectangle 24">
            <a:extLst>
              <a:ext uri="{FF2B5EF4-FFF2-40B4-BE49-F238E27FC236}">
                <a16:creationId xmlns:a16="http://schemas.microsoft.com/office/drawing/2014/main" id="{5300E057-6FB4-8C40-B3B3-2DDC72251FB0}"/>
              </a:ext>
            </a:extLst>
          </p:cNvPr>
          <p:cNvSpPr/>
          <p:nvPr/>
        </p:nvSpPr>
        <p:spPr>
          <a:xfrm>
            <a:off x="7096536" y="1200497"/>
            <a:ext cx="4601826" cy="1169551"/>
          </a:xfrm>
          <a:prstGeom prst="rect">
            <a:avLst/>
          </a:prstGeom>
        </p:spPr>
        <p:txBody>
          <a:bodyPr wrap="square">
            <a:spAutoFit/>
          </a:bodyPr>
          <a:lstStyle/>
          <a:p>
            <a:pPr fontAlgn="base"/>
            <a:r>
              <a:rPr lang="en-US" sz="1000" dirty="0">
                <a:latin typeface="+mj-lt"/>
              </a:rPr>
              <a:t>“Mental health care has never been more important for our students than it is right now. By partnering with META, we instantly remove many barriers to care that could prevent a student from receiving the therapy they need. META addresses stigmas surrounding mental health assistance and allows students to connect with providers in an easy, private, and safe manner.”</a:t>
            </a:r>
          </a:p>
          <a:p>
            <a:pPr algn="r" fontAlgn="base"/>
            <a:r>
              <a:rPr lang="en-US" sz="1000" b="1" dirty="0">
                <a:latin typeface="+mj-lt"/>
              </a:rPr>
              <a:t>– Dr. Lester Newman, </a:t>
            </a:r>
            <a:br>
              <a:rPr lang="en-US" sz="1000" b="1" dirty="0">
                <a:latin typeface="+mj-lt"/>
              </a:rPr>
            </a:br>
            <a:r>
              <a:rPr lang="en-US" sz="1000" b="1" dirty="0">
                <a:latin typeface="+mj-lt"/>
              </a:rPr>
              <a:t>President of Jarvis Christian College</a:t>
            </a:r>
          </a:p>
        </p:txBody>
      </p:sp>
      <p:sp>
        <p:nvSpPr>
          <p:cNvPr id="26" name="Rectangle 25">
            <a:extLst>
              <a:ext uri="{FF2B5EF4-FFF2-40B4-BE49-F238E27FC236}">
                <a16:creationId xmlns:a16="http://schemas.microsoft.com/office/drawing/2014/main" id="{A872B898-85C0-7A40-B816-FDA8F16A9361}"/>
              </a:ext>
            </a:extLst>
          </p:cNvPr>
          <p:cNvSpPr/>
          <p:nvPr/>
        </p:nvSpPr>
        <p:spPr>
          <a:xfrm>
            <a:off x="7133492" y="2619576"/>
            <a:ext cx="4449255" cy="1015663"/>
          </a:xfrm>
          <a:prstGeom prst="rect">
            <a:avLst/>
          </a:prstGeom>
        </p:spPr>
        <p:txBody>
          <a:bodyPr wrap="square">
            <a:spAutoFit/>
          </a:bodyPr>
          <a:lstStyle/>
          <a:p>
            <a:pPr fontAlgn="base"/>
            <a:r>
              <a:rPr lang="en-US" sz="1000" dirty="0">
                <a:latin typeface="+mj-lt"/>
              </a:rPr>
              <a:t> “We serve a diverse student body representing nearly three dozen nations. Because of this, we are proud to work with META, which connects our students to a broad range providers who reflect their cultural background.”</a:t>
            </a:r>
          </a:p>
          <a:p>
            <a:pPr fontAlgn="base"/>
            <a:endParaRPr lang="en-US" sz="1000" dirty="0">
              <a:latin typeface="+mj-lt"/>
            </a:endParaRPr>
          </a:p>
          <a:p>
            <a:pPr algn="r" fontAlgn="base"/>
            <a:r>
              <a:rPr lang="en-US" sz="1000" b="1" dirty="0">
                <a:latin typeface="+mj-lt"/>
              </a:rPr>
              <a:t>– Dr. Heidi M. Anderson, </a:t>
            </a:r>
            <a:br>
              <a:rPr lang="en-US" sz="1000" b="1" dirty="0">
                <a:latin typeface="+mj-lt"/>
              </a:rPr>
            </a:br>
            <a:r>
              <a:rPr lang="en-US" sz="1000" b="1" dirty="0">
                <a:latin typeface="+mj-lt"/>
              </a:rPr>
              <a:t>President of the University of Maryland Eastern Shore</a:t>
            </a:r>
          </a:p>
        </p:txBody>
      </p:sp>
      <p:pic>
        <p:nvPicPr>
          <p:cNvPr id="27" name="Picture 26">
            <a:extLst>
              <a:ext uri="{FF2B5EF4-FFF2-40B4-BE49-F238E27FC236}">
                <a16:creationId xmlns:a16="http://schemas.microsoft.com/office/drawing/2014/main" id="{D4C67305-0D1F-E447-8004-08782806ED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2590" y="1200497"/>
            <a:ext cx="1117175" cy="1068601"/>
          </a:xfrm>
          <a:prstGeom prst="rect">
            <a:avLst/>
          </a:prstGeom>
        </p:spPr>
      </p:pic>
      <p:pic>
        <p:nvPicPr>
          <p:cNvPr id="28" name="Picture 27">
            <a:extLst>
              <a:ext uri="{FF2B5EF4-FFF2-40B4-BE49-F238E27FC236}">
                <a16:creationId xmlns:a16="http://schemas.microsoft.com/office/drawing/2014/main" id="{925C199F-2600-1F44-9108-AF0B5F2333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5539" y="3850842"/>
            <a:ext cx="1081927" cy="1034887"/>
          </a:xfrm>
          <a:prstGeom prst="rect">
            <a:avLst/>
          </a:prstGeom>
        </p:spPr>
      </p:pic>
      <p:pic>
        <p:nvPicPr>
          <p:cNvPr id="29" name="Picture 28">
            <a:extLst>
              <a:ext uri="{FF2B5EF4-FFF2-40B4-BE49-F238E27FC236}">
                <a16:creationId xmlns:a16="http://schemas.microsoft.com/office/drawing/2014/main" id="{A7E9F8BB-8861-774D-BDEF-B3A6F9C874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2590" y="2480894"/>
            <a:ext cx="1127823" cy="1078787"/>
          </a:xfrm>
          <a:prstGeom prst="rect">
            <a:avLst/>
          </a:prstGeom>
        </p:spPr>
      </p:pic>
      <p:pic>
        <p:nvPicPr>
          <p:cNvPr id="30" name="Picture 29">
            <a:extLst>
              <a:ext uri="{FF2B5EF4-FFF2-40B4-BE49-F238E27FC236}">
                <a16:creationId xmlns:a16="http://schemas.microsoft.com/office/drawing/2014/main" id="{637DF10D-7015-094D-8CAE-34B60A0AC5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3241" y="5286366"/>
            <a:ext cx="954225" cy="901487"/>
          </a:xfrm>
          <a:prstGeom prst="rect">
            <a:avLst/>
          </a:prstGeom>
        </p:spPr>
      </p:pic>
      <p:cxnSp>
        <p:nvCxnSpPr>
          <p:cNvPr id="5" name="Straight Connector 4"/>
          <p:cNvCxnSpPr/>
          <p:nvPr/>
        </p:nvCxnSpPr>
        <p:spPr>
          <a:xfrm>
            <a:off x="5609492" y="1323890"/>
            <a:ext cx="0" cy="4956167"/>
          </a:xfrm>
          <a:prstGeom prst="line">
            <a:avLst/>
          </a:prstGeom>
          <a:ln w="3175">
            <a:solidFill>
              <a:srgbClr val="77BCC8"/>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83B61E77-9BA9-4F4B-8A45-FF7FFA153EA0}" type="slidenum">
              <a:rPr lang="en-US" smtClean="0"/>
              <a:t>11</a:t>
            </a:fld>
            <a:endParaRPr lang="en-US" dirty="0"/>
          </a:p>
        </p:txBody>
      </p:sp>
    </p:spTree>
    <p:extLst>
      <p:ext uri="{BB962C8B-B14F-4D97-AF65-F5344CB8AC3E}">
        <p14:creationId xmlns:p14="http://schemas.microsoft.com/office/powerpoint/2010/main" val="18224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Services and Options</a:t>
            </a:r>
          </a:p>
        </p:txBody>
      </p:sp>
      <p:graphicFrame>
        <p:nvGraphicFramePr>
          <p:cNvPr id="2" name="Table 1"/>
          <p:cNvGraphicFramePr>
            <a:graphicFrameLocks noGrp="1"/>
          </p:cNvGraphicFramePr>
          <p:nvPr>
            <p:extLst>
              <p:ext uri="{D42A27DB-BD31-4B8C-83A1-F6EECF244321}">
                <p14:modId xmlns:p14="http://schemas.microsoft.com/office/powerpoint/2010/main" val="3714706124"/>
              </p:ext>
            </p:extLst>
          </p:nvPr>
        </p:nvGraphicFramePr>
        <p:xfrm>
          <a:off x="800810" y="1937634"/>
          <a:ext cx="5115928" cy="3727169"/>
        </p:xfrm>
        <a:graphic>
          <a:graphicData uri="http://schemas.openxmlformats.org/drawingml/2006/table">
            <a:tbl>
              <a:tblPr firstRow="1" bandRow="1">
                <a:tableStyleId>{69012ECD-51FC-41F1-AA8D-1B2483CD663E}</a:tableStyleId>
              </a:tblPr>
              <a:tblGrid>
                <a:gridCol w="5115928">
                  <a:extLst>
                    <a:ext uri="{9D8B030D-6E8A-4147-A177-3AD203B41FA5}">
                      <a16:colId xmlns:a16="http://schemas.microsoft.com/office/drawing/2014/main" val="20000"/>
                    </a:ext>
                  </a:extLst>
                </a:gridCol>
              </a:tblGrid>
              <a:tr h="490598">
                <a:tc>
                  <a:txBody>
                    <a:bodyPr/>
                    <a:lstStyle/>
                    <a:p>
                      <a:r>
                        <a:rPr lang="en-US" baseline="0" dirty="0"/>
                        <a:t>Annual Subscription Includes</a:t>
                      </a:r>
                      <a:endParaRPr lang="en-US" dirty="0"/>
                    </a:p>
                  </a:txBody>
                  <a:tcPr anchor="ctr">
                    <a:solidFill>
                      <a:srgbClr val="40919E"/>
                    </a:solidFill>
                  </a:tcPr>
                </a:tc>
                <a:extLst>
                  <a:ext uri="{0D108BD9-81ED-4DB2-BD59-A6C34878D82A}">
                    <a16:rowId xmlns:a16="http://schemas.microsoft.com/office/drawing/2014/main" val="10000"/>
                  </a:ext>
                </a:extLst>
              </a:tr>
              <a:tr h="481241">
                <a:tc>
                  <a:txBody>
                    <a:bodyPr/>
                    <a:lstStyle/>
                    <a:p>
                      <a:r>
                        <a:rPr lang="en-US" sz="1600" dirty="0"/>
                        <a:t>Dedicated Client</a:t>
                      </a:r>
                      <a:r>
                        <a:rPr lang="en-US" sz="1600" baseline="0" dirty="0"/>
                        <a:t> Success Manager</a:t>
                      </a:r>
                      <a:endParaRPr lang="en-US" sz="1600" dirty="0"/>
                    </a:p>
                  </a:txBody>
                  <a:tcPr anchor="ctr"/>
                </a:tc>
                <a:extLst>
                  <a:ext uri="{0D108BD9-81ED-4DB2-BD59-A6C34878D82A}">
                    <a16:rowId xmlns:a16="http://schemas.microsoft.com/office/drawing/2014/main" val="10001"/>
                  </a:ext>
                </a:extLst>
              </a:tr>
              <a:tr h="700104">
                <a:tc>
                  <a:txBody>
                    <a:bodyPr/>
                    <a:lstStyle/>
                    <a:p>
                      <a:r>
                        <a:rPr lang="en-US" sz="1600" dirty="0"/>
                        <a:t>Access to META’s national network of</a:t>
                      </a:r>
                      <a:r>
                        <a:rPr lang="en-US" sz="1600" baseline="0" dirty="0"/>
                        <a:t> providers aligned to your school’s student demographics</a:t>
                      </a:r>
                      <a:endParaRPr lang="en-US" sz="1600" dirty="0"/>
                    </a:p>
                  </a:txBody>
                  <a:tcPr anchor="ctr"/>
                </a:tc>
                <a:extLst>
                  <a:ext uri="{0D108BD9-81ED-4DB2-BD59-A6C34878D82A}">
                    <a16:rowId xmlns:a16="http://schemas.microsoft.com/office/drawing/2014/main" val="10002"/>
                  </a:ext>
                </a:extLst>
              </a:tr>
              <a:tr h="611503">
                <a:tc>
                  <a:txBody>
                    <a:bodyPr/>
                    <a:lstStyle/>
                    <a:p>
                      <a:r>
                        <a:rPr lang="en-US" sz="1600" dirty="0"/>
                        <a:t>Onboarding</a:t>
                      </a:r>
                      <a:r>
                        <a:rPr lang="en-US" sz="1600" baseline="0" dirty="0"/>
                        <a:t> of your existing counseling staff to the META app (only visible to your students)</a:t>
                      </a:r>
                      <a:endParaRPr lang="en-US" sz="1600" dirty="0"/>
                    </a:p>
                  </a:txBody>
                  <a:tcPr anchor="ctr"/>
                </a:tc>
                <a:extLst>
                  <a:ext uri="{0D108BD9-81ED-4DB2-BD59-A6C34878D82A}">
                    <a16:rowId xmlns:a16="http://schemas.microsoft.com/office/drawing/2014/main" val="10003"/>
                  </a:ext>
                </a:extLst>
              </a:tr>
              <a:tr h="481241">
                <a:tc>
                  <a:txBody>
                    <a:bodyPr/>
                    <a:lstStyle/>
                    <a:p>
                      <a:r>
                        <a:rPr lang="en-US" sz="1600" dirty="0"/>
                        <a:t>Marketing Kit</a:t>
                      </a:r>
                      <a:r>
                        <a:rPr lang="en-US" sz="1600" baseline="0" dirty="0"/>
                        <a:t> with Digital and Ready-to-Print Collateral</a:t>
                      </a:r>
                      <a:endParaRPr lang="en-US" sz="1600" dirty="0"/>
                    </a:p>
                  </a:txBody>
                  <a:tcPr anchor="ctr"/>
                </a:tc>
                <a:extLst>
                  <a:ext uri="{0D108BD9-81ED-4DB2-BD59-A6C34878D82A}">
                    <a16:rowId xmlns:a16="http://schemas.microsoft.com/office/drawing/2014/main" val="10004"/>
                  </a:ext>
                </a:extLst>
              </a:tr>
              <a:tr h="481241">
                <a:tc>
                  <a:txBody>
                    <a:bodyPr/>
                    <a:lstStyle/>
                    <a:p>
                      <a:r>
                        <a:rPr lang="en-US" sz="1600" dirty="0"/>
                        <a:t>Ongoing</a:t>
                      </a:r>
                      <a:r>
                        <a:rPr lang="en-US" sz="1600" baseline="0" dirty="0"/>
                        <a:t> Student Engagement Support and Outreach</a:t>
                      </a:r>
                      <a:endParaRPr lang="en-US" sz="1600" dirty="0"/>
                    </a:p>
                  </a:txBody>
                  <a:tcPr anchor="ctr"/>
                </a:tc>
                <a:extLst>
                  <a:ext uri="{0D108BD9-81ED-4DB2-BD59-A6C34878D82A}">
                    <a16:rowId xmlns:a16="http://schemas.microsoft.com/office/drawing/2014/main" val="10005"/>
                  </a:ext>
                </a:extLst>
              </a:tr>
              <a:tr h="481241">
                <a:tc>
                  <a:txBody>
                    <a:bodyPr/>
                    <a:lstStyle/>
                    <a:p>
                      <a:r>
                        <a:rPr lang="en-US" sz="1600" dirty="0"/>
                        <a:t>Monthly</a:t>
                      </a:r>
                      <a:r>
                        <a:rPr lang="en-US" sz="1600" baseline="0" dirty="0"/>
                        <a:t> Reporting</a:t>
                      </a:r>
                      <a:endParaRPr lang="en-US" sz="1600" dirty="0"/>
                    </a:p>
                  </a:txBody>
                  <a:tcPr anchor="ctr"/>
                </a:tc>
                <a:extLst>
                  <a:ext uri="{0D108BD9-81ED-4DB2-BD59-A6C34878D82A}">
                    <a16:rowId xmlns:a16="http://schemas.microsoft.com/office/drawing/2014/main" val="10006"/>
                  </a:ext>
                </a:extLst>
              </a:tr>
            </a:tbl>
          </a:graphicData>
        </a:graphic>
      </p:graphicFrame>
      <p:sp>
        <p:nvSpPr>
          <p:cNvPr id="3" name="Footer Placeholder 2"/>
          <p:cNvSpPr>
            <a:spLocks noGrp="1"/>
          </p:cNvSpPr>
          <p:nvPr>
            <p:ph type="ftr" sz="quarter" idx="11"/>
          </p:nvPr>
        </p:nvSpPr>
        <p:spPr/>
        <p:txBody>
          <a:bodyPr/>
          <a:lstStyle/>
          <a:p>
            <a:r>
              <a:rPr lang="en-US" dirty="0"/>
              <a:t>sales@meta.app</a:t>
            </a:r>
          </a:p>
        </p:txBody>
      </p:sp>
      <p:graphicFrame>
        <p:nvGraphicFramePr>
          <p:cNvPr id="13" name="Table 12">
            <a:extLst>
              <a:ext uri="{FF2B5EF4-FFF2-40B4-BE49-F238E27FC236}">
                <a16:creationId xmlns:a16="http://schemas.microsoft.com/office/drawing/2014/main" id="{6687142F-E4B0-9447-B0E0-67A74AB22D7E}"/>
              </a:ext>
            </a:extLst>
          </p:cNvPr>
          <p:cNvGraphicFramePr>
            <a:graphicFrameLocks noGrp="1"/>
          </p:cNvGraphicFramePr>
          <p:nvPr>
            <p:extLst>
              <p:ext uri="{D42A27DB-BD31-4B8C-83A1-F6EECF244321}">
                <p14:modId xmlns:p14="http://schemas.microsoft.com/office/powerpoint/2010/main" val="3541810581"/>
              </p:ext>
            </p:extLst>
          </p:nvPr>
        </p:nvGraphicFramePr>
        <p:xfrm>
          <a:off x="6232050" y="1937634"/>
          <a:ext cx="5115928" cy="3727169"/>
        </p:xfrm>
        <a:graphic>
          <a:graphicData uri="http://schemas.openxmlformats.org/drawingml/2006/table">
            <a:tbl>
              <a:tblPr firstRow="1" bandRow="1">
                <a:tableStyleId>{69012ECD-51FC-41F1-AA8D-1B2483CD663E}</a:tableStyleId>
              </a:tblPr>
              <a:tblGrid>
                <a:gridCol w="5115928">
                  <a:extLst>
                    <a:ext uri="{9D8B030D-6E8A-4147-A177-3AD203B41FA5}">
                      <a16:colId xmlns:a16="http://schemas.microsoft.com/office/drawing/2014/main" val="20000"/>
                    </a:ext>
                  </a:extLst>
                </a:gridCol>
              </a:tblGrid>
              <a:tr h="464618">
                <a:tc>
                  <a:txBody>
                    <a:bodyPr/>
                    <a:lstStyle/>
                    <a:p>
                      <a:r>
                        <a:rPr lang="en-US" dirty="0"/>
                        <a:t>Optional Services – School Paid Sessions</a:t>
                      </a:r>
                    </a:p>
                  </a:txBody>
                  <a:tcPr anchor="ctr">
                    <a:solidFill>
                      <a:srgbClr val="40919E"/>
                    </a:solidFill>
                  </a:tcPr>
                </a:tc>
                <a:extLst>
                  <a:ext uri="{0D108BD9-81ED-4DB2-BD59-A6C34878D82A}">
                    <a16:rowId xmlns:a16="http://schemas.microsoft.com/office/drawing/2014/main" val="10000"/>
                  </a:ext>
                </a:extLst>
              </a:tr>
              <a:tr h="455756">
                <a:tc>
                  <a:txBody>
                    <a:bodyPr/>
                    <a:lstStyle/>
                    <a:p>
                      <a:pPr marL="0" indent="0">
                        <a:buFont typeface="Arial" panose="020B0604020202020204" pitchFamily="34" charset="0"/>
                        <a:buNone/>
                      </a:pPr>
                      <a:r>
                        <a:rPr lang="en-US" sz="1600" baseline="0" dirty="0"/>
                        <a:t>School pays only for completed student sessions</a:t>
                      </a:r>
                    </a:p>
                  </a:txBody>
                  <a:tcPr anchor="ctr"/>
                </a:tc>
                <a:extLst>
                  <a:ext uri="{0D108BD9-81ED-4DB2-BD59-A6C34878D82A}">
                    <a16:rowId xmlns:a16="http://schemas.microsoft.com/office/drawing/2014/main" val="10001"/>
                  </a:ext>
                </a:extLst>
              </a:tr>
              <a:tr h="5280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aseline="0" dirty="0"/>
                        <a:t>Budget-based or Sessions Based </a:t>
                      </a:r>
                    </a:p>
                  </a:txBody>
                  <a:tcPr anchor="ctr"/>
                </a:tc>
                <a:extLst>
                  <a:ext uri="{0D108BD9-81ED-4DB2-BD59-A6C34878D82A}">
                    <a16:rowId xmlns:a16="http://schemas.microsoft.com/office/drawing/2014/main" val="10002"/>
                  </a:ext>
                </a:extLst>
              </a:tr>
              <a:tr h="455756">
                <a:tc>
                  <a:txBody>
                    <a:bodyPr/>
                    <a:lstStyle/>
                    <a:p>
                      <a:r>
                        <a:rPr lang="en-US" sz="1600" baseline="0" dirty="0"/>
                        <a:t>First-come, first-served option or unlimited sessions</a:t>
                      </a:r>
                      <a:endParaRPr lang="en-US" sz="1600" dirty="0"/>
                    </a:p>
                  </a:txBody>
                  <a:tcPr anchor="ctr"/>
                </a:tc>
                <a:extLst>
                  <a:ext uri="{0D108BD9-81ED-4DB2-BD59-A6C34878D82A}">
                    <a16:rowId xmlns:a16="http://schemas.microsoft.com/office/drawing/2014/main" val="10003"/>
                  </a:ext>
                </a:extLst>
              </a:tr>
              <a:tr h="4557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All students or pre-identified set of students</a:t>
                      </a:r>
                    </a:p>
                  </a:txBody>
                  <a:tcPr anchor="ctr"/>
                </a:tc>
                <a:extLst>
                  <a:ext uri="{0D108BD9-81ED-4DB2-BD59-A6C34878D82A}">
                    <a16:rowId xmlns:a16="http://schemas.microsoft.com/office/drawing/2014/main" val="10004"/>
                  </a:ext>
                </a:extLst>
              </a:tr>
              <a:tr h="455756">
                <a:tc>
                  <a:txBody>
                    <a:bodyPr/>
                    <a:lstStyle/>
                    <a:p>
                      <a:r>
                        <a:rPr lang="en-US" sz="1600" dirty="0"/>
                        <a:t>Ability to adjust session limits for specific students</a:t>
                      </a:r>
                    </a:p>
                  </a:txBody>
                  <a:tcPr anchor="ctr"/>
                </a:tc>
                <a:extLst>
                  <a:ext uri="{0D108BD9-81ED-4DB2-BD59-A6C34878D82A}">
                    <a16:rowId xmlns:a16="http://schemas.microsoft.com/office/drawing/2014/main" val="10005"/>
                  </a:ext>
                </a:extLst>
              </a:tr>
              <a:tr h="455756">
                <a:tc>
                  <a:txBody>
                    <a:bodyPr/>
                    <a:lstStyle/>
                    <a:p>
                      <a:r>
                        <a:rPr lang="en-US" sz="1600" dirty="0"/>
                        <a:t>HIPAA compliant visibility to session details</a:t>
                      </a:r>
                    </a:p>
                  </a:txBody>
                  <a:tcPr anchor="ctr"/>
                </a:tc>
                <a:extLst>
                  <a:ext uri="{0D108BD9-81ED-4DB2-BD59-A6C34878D82A}">
                    <a16:rowId xmlns:a16="http://schemas.microsoft.com/office/drawing/2014/main" val="10006"/>
                  </a:ext>
                </a:extLst>
              </a:tr>
              <a:tr h="455756">
                <a:tc>
                  <a:txBody>
                    <a:bodyPr/>
                    <a:lstStyle/>
                    <a:p>
                      <a:r>
                        <a:rPr lang="en-US" sz="1600" dirty="0"/>
                        <a:t>Option to report student name subject to student Consent</a:t>
                      </a:r>
                    </a:p>
                  </a:txBody>
                  <a:tcPr anchor="ctr"/>
                </a:tc>
                <a:extLst>
                  <a:ext uri="{0D108BD9-81ED-4DB2-BD59-A6C34878D82A}">
                    <a16:rowId xmlns:a16="http://schemas.microsoft.com/office/drawing/2014/main" val="10007"/>
                  </a:ext>
                </a:extLst>
              </a:tr>
            </a:tbl>
          </a:graphicData>
        </a:graphic>
      </p:graphicFrame>
      <p:sp>
        <p:nvSpPr>
          <p:cNvPr id="5" name="Rectangle 4">
            <a:extLst>
              <a:ext uri="{FF2B5EF4-FFF2-40B4-BE49-F238E27FC236}">
                <a16:creationId xmlns:a16="http://schemas.microsoft.com/office/drawing/2014/main" id="{A5EA4575-D140-8F44-9B8F-F835D63D66E6}"/>
              </a:ext>
            </a:extLst>
          </p:cNvPr>
          <p:cNvSpPr/>
          <p:nvPr/>
        </p:nvSpPr>
        <p:spPr>
          <a:xfrm>
            <a:off x="800810" y="1193197"/>
            <a:ext cx="7352590" cy="369332"/>
          </a:xfrm>
          <a:prstGeom prst="rect">
            <a:avLst/>
          </a:prstGeom>
        </p:spPr>
        <p:txBody>
          <a:bodyPr wrap="none">
            <a:spAutoFit/>
          </a:bodyPr>
          <a:lstStyle/>
          <a:p>
            <a:pPr>
              <a:spcBef>
                <a:spcPts val="1800"/>
              </a:spcBef>
            </a:pPr>
            <a:r>
              <a:rPr lang="en-US" dirty="0"/>
              <a:t>Annual subscription fee based on number of students and number of campuses</a:t>
            </a:r>
          </a:p>
        </p:txBody>
      </p:sp>
      <p:sp>
        <p:nvSpPr>
          <p:cNvPr id="6" name="Slide Number Placeholder 5"/>
          <p:cNvSpPr>
            <a:spLocks noGrp="1"/>
          </p:cNvSpPr>
          <p:nvPr>
            <p:ph type="sldNum" sz="quarter" idx="12"/>
          </p:nvPr>
        </p:nvSpPr>
        <p:spPr/>
        <p:txBody>
          <a:bodyPr/>
          <a:lstStyle/>
          <a:p>
            <a:fld id="{83B61E77-9BA9-4F4B-8A45-FF7FFA153EA0}" type="slidenum">
              <a:rPr lang="en-US" smtClean="0"/>
              <a:t>12</a:t>
            </a:fld>
            <a:endParaRPr lang="en-US" dirty="0"/>
          </a:p>
        </p:txBody>
      </p:sp>
    </p:spTree>
    <p:extLst>
      <p:ext uri="{BB962C8B-B14F-4D97-AF65-F5344CB8AC3E}">
        <p14:creationId xmlns:p14="http://schemas.microsoft.com/office/powerpoint/2010/main" val="305049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2770" y="368775"/>
            <a:ext cx="11311899" cy="647833"/>
          </a:xfrm>
        </p:spPr>
        <p:txBody>
          <a:bodyPr>
            <a:normAutofit/>
          </a:bodyPr>
          <a:lstStyle/>
          <a:p>
            <a:r>
              <a:rPr lang="en-US" dirty="0"/>
              <a:t>META is Your Ideal Student Wellness Partner</a:t>
            </a:r>
          </a:p>
        </p:txBody>
      </p:sp>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47712" y="1145263"/>
            <a:ext cx="10893684" cy="49861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800" b="1" spc="300" dirty="0">
                <a:solidFill>
                  <a:srgbClr val="40919E"/>
                </a:solidFill>
              </a:rPr>
              <a:t>Give Students a Service They Will Actually Use </a:t>
            </a:r>
            <a:br>
              <a:rPr lang="en-US" sz="1800" b="1" spc="300" dirty="0">
                <a:solidFill>
                  <a:srgbClr val="40919E"/>
                </a:solidFill>
              </a:rPr>
            </a:br>
            <a:r>
              <a:rPr lang="en-US" sz="1800" b="1" spc="300" dirty="0">
                <a:solidFill>
                  <a:srgbClr val="40919E"/>
                </a:solidFill>
              </a:rPr>
              <a:t>– META’s student engagement rate is the best in the industry</a:t>
            </a:r>
            <a:br>
              <a:rPr lang="en-US" sz="1800" b="1" spc="300" dirty="0">
                <a:solidFill>
                  <a:srgbClr val="40919E"/>
                </a:solidFill>
              </a:rPr>
            </a:br>
            <a:endParaRPr lang="en-US" sz="1800" b="1" spc="300" dirty="0">
              <a:solidFill>
                <a:srgbClr val="40919E"/>
              </a:solidFill>
            </a:endParaRPr>
          </a:p>
          <a:p>
            <a:pPr>
              <a:spcBef>
                <a:spcPts val="1800"/>
              </a:spcBef>
            </a:pPr>
            <a:r>
              <a:rPr lang="en-US" sz="1800" b="1" dirty="0"/>
              <a:t>No</a:t>
            </a:r>
            <a:r>
              <a:rPr lang="en-US" sz="1800" dirty="0"/>
              <a:t> subscription or </a:t>
            </a:r>
            <a:r>
              <a:rPr lang="en-US" sz="1800" b="1" dirty="0"/>
              <a:t>access</a:t>
            </a:r>
            <a:r>
              <a:rPr lang="en-US" sz="1800" dirty="0"/>
              <a:t> </a:t>
            </a:r>
            <a:r>
              <a:rPr lang="en-US" sz="1800" b="1" dirty="0"/>
              <a:t>fees</a:t>
            </a:r>
            <a:r>
              <a:rPr lang="en-US" sz="1800" dirty="0"/>
              <a:t> to students</a:t>
            </a:r>
          </a:p>
          <a:p>
            <a:pPr>
              <a:spcBef>
                <a:spcPts val="1800"/>
              </a:spcBef>
            </a:pPr>
            <a:r>
              <a:rPr lang="en-US" sz="1800" b="1" dirty="0"/>
              <a:t>Sliding scale </a:t>
            </a:r>
            <a:r>
              <a:rPr lang="en-US" sz="1800" dirty="0"/>
              <a:t>and </a:t>
            </a:r>
            <a:r>
              <a:rPr lang="en-US" sz="1800" b="1" dirty="0"/>
              <a:t>hardship rates</a:t>
            </a:r>
            <a:r>
              <a:rPr lang="en-US" sz="1800" dirty="0"/>
              <a:t>; </a:t>
            </a:r>
            <a:r>
              <a:rPr lang="en-US" sz="1800" b="1" dirty="0"/>
              <a:t>insurance</a:t>
            </a:r>
            <a:r>
              <a:rPr lang="en-US" sz="1800" dirty="0"/>
              <a:t> plans accepted</a:t>
            </a:r>
          </a:p>
          <a:p>
            <a:pPr>
              <a:spcBef>
                <a:spcPts val="1800"/>
              </a:spcBef>
            </a:pPr>
            <a:r>
              <a:rPr lang="en-US" sz="1800" dirty="0"/>
              <a:t>Option to offer </a:t>
            </a:r>
            <a:r>
              <a:rPr lang="en-US" sz="1800" b="1" dirty="0"/>
              <a:t>school-paid sessions </a:t>
            </a:r>
            <a:r>
              <a:rPr lang="en-US" sz="1800" dirty="0"/>
              <a:t>for some or all students</a:t>
            </a:r>
          </a:p>
          <a:p>
            <a:pPr marL="0" indent="0">
              <a:spcBef>
                <a:spcPts val="1800"/>
              </a:spcBef>
              <a:buNone/>
            </a:pPr>
            <a:endParaRPr lang="en-US" sz="1800" b="1" spc="300" dirty="0">
              <a:solidFill>
                <a:srgbClr val="40919E"/>
              </a:solidFill>
            </a:endParaRPr>
          </a:p>
          <a:p>
            <a:pPr marL="0" indent="0">
              <a:spcBef>
                <a:spcPts val="1800"/>
              </a:spcBef>
              <a:buNone/>
            </a:pPr>
            <a:r>
              <a:rPr lang="en-US" sz="1800" b="1" spc="300" dirty="0">
                <a:solidFill>
                  <a:srgbClr val="40919E"/>
                </a:solidFill>
              </a:rPr>
              <a:t>Provide Access to the Best Counselor Network for College Students</a:t>
            </a:r>
          </a:p>
          <a:p>
            <a:pPr>
              <a:spcBef>
                <a:spcPts val="1800"/>
              </a:spcBef>
            </a:pPr>
            <a:r>
              <a:rPr lang="en-US" sz="1800" dirty="0"/>
              <a:t>Counselors </a:t>
            </a:r>
            <a:r>
              <a:rPr lang="en-US" sz="1800" b="1" dirty="0"/>
              <a:t>matched</a:t>
            </a:r>
            <a:r>
              <a:rPr lang="en-US" sz="1800" dirty="0"/>
              <a:t> to your </a:t>
            </a:r>
            <a:r>
              <a:rPr lang="en-US" sz="1800" b="1" dirty="0"/>
              <a:t>student demographics </a:t>
            </a:r>
            <a:r>
              <a:rPr lang="en-US" sz="1800" dirty="0"/>
              <a:t>are available days, </a:t>
            </a:r>
            <a:r>
              <a:rPr lang="en-US" sz="1800" b="1" dirty="0"/>
              <a:t>evenings</a:t>
            </a:r>
            <a:r>
              <a:rPr lang="en-US" sz="1800" dirty="0"/>
              <a:t>, and </a:t>
            </a:r>
            <a:r>
              <a:rPr lang="en-US" sz="1800" b="1" dirty="0"/>
              <a:t>weekends</a:t>
            </a:r>
          </a:p>
          <a:p>
            <a:pPr>
              <a:spcBef>
                <a:spcPts val="1800"/>
              </a:spcBef>
            </a:pPr>
            <a:r>
              <a:rPr lang="en-US" sz="1800" dirty="0"/>
              <a:t>Include </a:t>
            </a:r>
            <a:r>
              <a:rPr lang="en-US" sz="1800" b="1" dirty="0"/>
              <a:t>your own counseling staff </a:t>
            </a:r>
            <a:r>
              <a:rPr lang="en-US" sz="1800" dirty="0"/>
              <a:t>at no additional charge to provide even more options for students</a:t>
            </a:r>
            <a:endParaRPr lang="en-US" sz="1800" b="1" spc="300" dirty="0">
              <a:solidFill>
                <a:srgbClr val="40919E"/>
              </a:solidFill>
            </a:endParaRPr>
          </a:p>
          <a:p>
            <a:pPr marL="0" indent="0">
              <a:spcBef>
                <a:spcPts val="1800"/>
              </a:spcBef>
              <a:buNone/>
            </a:pPr>
            <a:endParaRPr lang="en-US" sz="18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3711" y="368775"/>
            <a:ext cx="2560958" cy="3834161"/>
          </a:xfrm>
          <a:prstGeom prst="rect">
            <a:avLst/>
          </a:prstGeom>
        </p:spPr>
      </p:pic>
      <p:sp>
        <p:nvSpPr>
          <p:cNvPr id="3" name="Footer Placeholder 2"/>
          <p:cNvSpPr>
            <a:spLocks noGrp="1"/>
          </p:cNvSpPr>
          <p:nvPr>
            <p:ph type="ftr" sz="quarter" idx="11"/>
          </p:nvPr>
        </p:nvSpPr>
        <p:spPr/>
        <p:txBody>
          <a:bodyPr/>
          <a:lstStyle/>
          <a:p>
            <a:r>
              <a:rPr lang="en-US" dirty="0"/>
              <a:t>sales@meta.app</a:t>
            </a:r>
          </a:p>
        </p:txBody>
      </p:sp>
      <p:sp>
        <p:nvSpPr>
          <p:cNvPr id="5" name="Slide Number Placeholder 4"/>
          <p:cNvSpPr>
            <a:spLocks noGrp="1"/>
          </p:cNvSpPr>
          <p:nvPr>
            <p:ph type="sldNum" sz="quarter" idx="12"/>
          </p:nvPr>
        </p:nvSpPr>
        <p:spPr/>
        <p:txBody>
          <a:bodyPr/>
          <a:lstStyle/>
          <a:p>
            <a:fld id="{83B61E77-9BA9-4F4B-8A45-FF7FFA153EA0}" type="slidenum">
              <a:rPr lang="en-US" smtClean="0"/>
              <a:t>13</a:t>
            </a:fld>
            <a:endParaRPr lang="en-US" dirty="0"/>
          </a:p>
        </p:txBody>
      </p:sp>
    </p:spTree>
    <p:extLst>
      <p:ext uri="{BB962C8B-B14F-4D97-AF65-F5344CB8AC3E}">
        <p14:creationId xmlns:p14="http://schemas.microsoft.com/office/powerpoint/2010/main" val="383989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E31609-845E-B145-A3B8-72A788FF1EC0}"/>
              </a:ext>
            </a:extLst>
          </p:cNvPr>
          <p:cNvSpPr>
            <a:spLocks noGrp="1"/>
          </p:cNvSpPr>
          <p:nvPr>
            <p:ph type="ftr" sz="quarter" idx="11"/>
          </p:nvPr>
        </p:nvSpPr>
        <p:spPr/>
        <p:txBody>
          <a:bodyPr/>
          <a:lstStyle/>
          <a:p>
            <a:r>
              <a:rPr lang="en-US" dirty="0"/>
              <a:t>sales@meta.app</a:t>
            </a:r>
          </a:p>
        </p:txBody>
      </p:sp>
      <p:sp>
        <p:nvSpPr>
          <p:cNvPr id="3" name="Title 2">
            <a:extLst>
              <a:ext uri="{FF2B5EF4-FFF2-40B4-BE49-F238E27FC236}">
                <a16:creationId xmlns:a16="http://schemas.microsoft.com/office/drawing/2014/main" id="{8A93F592-0356-CF44-9306-40BDAAE9DAB5}"/>
              </a:ext>
            </a:extLst>
          </p:cNvPr>
          <p:cNvSpPr>
            <a:spLocks noGrp="1"/>
          </p:cNvSpPr>
          <p:nvPr>
            <p:ph type="title"/>
          </p:nvPr>
        </p:nvSpPr>
        <p:spPr>
          <a:xfrm>
            <a:off x="838200" y="336604"/>
            <a:ext cx="10515600" cy="647833"/>
          </a:xfrm>
        </p:spPr>
        <p:txBody>
          <a:bodyPr/>
          <a:lstStyle/>
          <a:p>
            <a:r>
              <a:rPr lang="en-US" dirty="0"/>
              <a:t>Questions and Next Steps</a:t>
            </a:r>
          </a:p>
        </p:txBody>
      </p:sp>
      <p:grpSp>
        <p:nvGrpSpPr>
          <p:cNvPr id="31" name="Group 30"/>
          <p:cNvGrpSpPr/>
          <p:nvPr/>
        </p:nvGrpSpPr>
        <p:grpSpPr>
          <a:xfrm>
            <a:off x="838200" y="3194558"/>
            <a:ext cx="5537653" cy="644285"/>
            <a:chOff x="888546" y="4200227"/>
            <a:chExt cx="5537653" cy="644285"/>
          </a:xfrm>
        </p:grpSpPr>
        <p:sp>
          <p:nvSpPr>
            <p:cNvPr id="4" name="Title 1">
              <a:extLst>
                <a:ext uri="{FF2B5EF4-FFF2-40B4-BE49-F238E27FC236}">
                  <a16:creationId xmlns:a16="http://schemas.microsoft.com/office/drawing/2014/main" id="{35FC47CB-66F1-EA44-B346-23576261DBBE}"/>
                </a:ext>
              </a:extLst>
            </p:cNvPr>
            <p:cNvSpPr txBox="1">
              <a:spLocks/>
            </p:cNvSpPr>
            <p:nvPr/>
          </p:nvSpPr>
          <p:spPr>
            <a:xfrm>
              <a:off x="888546" y="4200227"/>
              <a:ext cx="4832350" cy="325895"/>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00000"/>
                </a:lnSpc>
                <a:spcAft>
                  <a:spcPts val="1200"/>
                </a:spcAft>
              </a:pPr>
              <a:r>
                <a:rPr lang="en-US" sz="1600" b="1" spc="300" dirty="0">
                  <a:solidFill>
                    <a:schemeClr val="tx1">
                      <a:lumMod val="75000"/>
                      <a:lumOff val="25000"/>
                    </a:schemeClr>
                  </a:solidFill>
                </a:rPr>
                <a:t>Sri Santhanam, </a:t>
              </a:r>
              <a:r>
                <a:rPr lang="en-US" sz="1600" dirty="0">
                  <a:solidFill>
                    <a:schemeClr val="tx1">
                      <a:lumMod val="75000"/>
                      <a:lumOff val="25000"/>
                    </a:schemeClr>
                  </a:solidFill>
                </a:rPr>
                <a:t>META SVP</a:t>
              </a:r>
            </a:p>
          </p:txBody>
        </p:sp>
        <p:sp>
          <p:nvSpPr>
            <p:cNvPr id="5" name="Title 1">
              <a:extLst>
                <a:ext uri="{FF2B5EF4-FFF2-40B4-BE49-F238E27FC236}">
                  <a16:creationId xmlns:a16="http://schemas.microsoft.com/office/drawing/2014/main" id="{36E87EC8-B0A8-6D4A-890D-4C70BFF43DC9}"/>
                </a:ext>
              </a:extLst>
            </p:cNvPr>
            <p:cNvSpPr txBox="1">
              <a:spLocks/>
            </p:cNvSpPr>
            <p:nvPr/>
          </p:nvSpPr>
          <p:spPr>
            <a:xfrm>
              <a:off x="1204640" y="4422130"/>
              <a:ext cx="5221559" cy="422382"/>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50000"/>
                </a:lnSpc>
                <a:spcAft>
                  <a:spcPts val="1200"/>
                </a:spcAft>
              </a:pPr>
              <a:r>
                <a:rPr lang="en-US" sz="1600" dirty="0">
                  <a:solidFill>
                    <a:schemeClr val="tx1">
                      <a:lumMod val="75000"/>
                      <a:lumOff val="25000"/>
                    </a:schemeClr>
                  </a:solidFill>
                </a:rPr>
                <a:t>ssanthanam@meta.app	    (224) 227-3568</a:t>
              </a:r>
            </a:p>
          </p:txBody>
        </p:sp>
        <p:sp>
          <p:nvSpPr>
            <p:cNvPr id="7" name="Graphic 35">
              <a:extLst>
                <a:ext uri="{FF2B5EF4-FFF2-40B4-BE49-F238E27FC236}">
                  <a16:creationId xmlns:a16="http://schemas.microsoft.com/office/drawing/2014/main" id="{5F744CE3-7CFE-9343-9B90-4B819AED811E}"/>
                </a:ext>
              </a:extLst>
            </p:cNvPr>
            <p:cNvSpPr/>
            <p:nvPr/>
          </p:nvSpPr>
          <p:spPr>
            <a:xfrm>
              <a:off x="3929569" y="4533364"/>
              <a:ext cx="270707" cy="271224"/>
            </a:xfrm>
            <a:custGeom>
              <a:avLst/>
              <a:gdLst>
                <a:gd name="connsiteX0" fmla="*/ 516122 w 531890"/>
                <a:gd name="connsiteY0" fmla="*/ 390859 h 532905"/>
                <a:gd name="connsiteX1" fmla="*/ 516122 w 531890"/>
                <a:gd name="connsiteY1" fmla="*/ 390859 h 532905"/>
                <a:gd name="connsiteX2" fmla="*/ 410950 w 531890"/>
                <a:gd name="connsiteY2" fmla="*/ 321285 h 532905"/>
                <a:gd name="connsiteX3" fmla="*/ 361900 w 531890"/>
                <a:gd name="connsiteY3" fmla="*/ 323604 h 532905"/>
                <a:gd name="connsiteX4" fmla="*/ 320272 w 531890"/>
                <a:gd name="connsiteY4" fmla="*/ 346796 h 532905"/>
                <a:gd name="connsiteX5" fmla="*/ 248611 w 531890"/>
                <a:gd name="connsiteY5" fmla="*/ 283135 h 532905"/>
                <a:gd name="connsiteX6" fmla="*/ 185530 w 531890"/>
                <a:gd name="connsiteY6" fmla="*/ 211706 h 532905"/>
                <a:gd name="connsiteX7" fmla="*/ 208722 w 531890"/>
                <a:gd name="connsiteY7" fmla="*/ 170078 h 532905"/>
                <a:gd name="connsiteX8" fmla="*/ 210925 w 531890"/>
                <a:gd name="connsiteY8" fmla="*/ 120796 h 532905"/>
                <a:gd name="connsiteX9" fmla="*/ 176138 w 531890"/>
                <a:gd name="connsiteY9" fmla="*/ 67688 h 532905"/>
                <a:gd name="connsiteX10" fmla="*/ 142511 w 531890"/>
                <a:gd name="connsiteY10" fmla="*/ 17247 h 532905"/>
                <a:gd name="connsiteX11" fmla="*/ 141351 w 531890"/>
                <a:gd name="connsiteY11" fmla="*/ 15624 h 532905"/>
                <a:gd name="connsiteX12" fmla="*/ 112710 w 531890"/>
                <a:gd name="connsiteY12" fmla="*/ 86 h 532905"/>
                <a:gd name="connsiteX13" fmla="*/ 78850 w 531890"/>
                <a:gd name="connsiteY13" fmla="*/ 10174 h 532905"/>
                <a:gd name="connsiteX14" fmla="*/ 35715 w 531890"/>
                <a:gd name="connsiteY14" fmla="*/ 46468 h 532905"/>
                <a:gd name="connsiteX15" fmla="*/ 12523 w 531890"/>
                <a:gd name="connsiteY15" fmla="*/ 71515 h 532905"/>
                <a:gd name="connsiteX16" fmla="*/ 0 w 531890"/>
                <a:gd name="connsiteY16" fmla="*/ 103055 h 532905"/>
                <a:gd name="connsiteX17" fmla="*/ 22496 w 531890"/>
                <a:gd name="connsiteY17" fmla="*/ 187819 h 532905"/>
                <a:gd name="connsiteX18" fmla="*/ 161643 w 531890"/>
                <a:gd name="connsiteY18" fmla="*/ 370567 h 532905"/>
                <a:gd name="connsiteX19" fmla="*/ 344391 w 531890"/>
                <a:gd name="connsiteY19" fmla="*/ 509715 h 532905"/>
                <a:gd name="connsiteX20" fmla="*/ 429271 w 531890"/>
                <a:gd name="connsiteY20" fmla="*/ 532906 h 532905"/>
                <a:gd name="connsiteX21" fmla="*/ 430431 w 531890"/>
                <a:gd name="connsiteY21" fmla="*/ 532906 h 532905"/>
                <a:gd name="connsiteX22" fmla="*/ 460811 w 531890"/>
                <a:gd name="connsiteY22" fmla="*/ 520035 h 532905"/>
                <a:gd name="connsiteX23" fmla="*/ 485858 w 531890"/>
                <a:gd name="connsiteY23" fmla="*/ 496843 h 532905"/>
                <a:gd name="connsiteX24" fmla="*/ 521804 w 531890"/>
                <a:gd name="connsiteY24" fmla="*/ 453244 h 532905"/>
                <a:gd name="connsiteX25" fmla="*/ 516122 w 531890"/>
                <a:gd name="connsiteY25" fmla="*/ 390859 h 532905"/>
                <a:gd name="connsiteX26" fmla="*/ 436113 w 531890"/>
                <a:gd name="connsiteY26" fmla="*/ 487103 h 532905"/>
                <a:gd name="connsiteX27" fmla="*/ 428111 w 531890"/>
                <a:gd name="connsiteY27" fmla="*/ 491625 h 532905"/>
                <a:gd name="connsiteX28" fmla="*/ 361552 w 531890"/>
                <a:gd name="connsiteY28" fmla="*/ 473072 h 532905"/>
                <a:gd name="connsiteX29" fmla="*/ 190285 w 531890"/>
                <a:gd name="connsiteY29" fmla="*/ 342157 h 532905"/>
                <a:gd name="connsiteX30" fmla="*/ 59486 w 531890"/>
                <a:gd name="connsiteY30" fmla="*/ 170426 h 532905"/>
                <a:gd name="connsiteX31" fmla="*/ 40817 w 531890"/>
                <a:gd name="connsiteY31" fmla="*/ 104446 h 532905"/>
                <a:gd name="connsiteX32" fmla="*/ 45339 w 531890"/>
                <a:gd name="connsiteY32" fmla="*/ 96445 h 532905"/>
                <a:gd name="connsiteX33" fmla="*/ 64008 w 531890"/>
                <a:gd name="connsiteY33" fmla="*/ 75689 h 532905"/>
                <a:gd name="connsiteX34" fmla="*/ 99607 w 531890"/>
                <a:gd name="connsiteY34" fmla="*/ 45425 h 532905"/>
                <a:gd name="connsiteX35" fmla="*/ 102274 w 531890"/>
                <a:gd name="connsiteY35" fmla="*/ 43569 h 532905"/>
                <a:gd name="connsiteX36" fmla="*/ 108883 w 531890"/>
                <a:gd name="connsiteY36" fmla="*/ 41366 h 532905"/>
                <a:gd name="connsiteX37" fmla="*/ 108883 w 531890"/>
                <a:gd name="connsiteY37" fmla="*/ 41366 h 532905"/>
                <a:gd name="connsiteX38" fmla="*/ 141351 w 531890"/>
                <a:gd name="connsiteY38" fmla="*/ 90068 h 532905"/>
                <a:gd name="connsiteX39" fmla="*/ 174746 w 531890"/>
                <a:gd name="connsiteY39" fmla="*/ 140857 h 532905"/>
                <a:gd name="connsiteX40" fmla="*/ 171964 w 531890"/>
                <a:gd name="connsiteY40" fmla="*/ 150945 h 532905"/>
                <a:gd name="connsiteX41" fmla="*/ 171964 w 531890"/>
                <a:gd name="connsiteY41" fmla="*/ 152105 h 532905"/>
                <a:gd name="connsiteX42" fmla="*/ 144018 w 531890"/>
                <a:gd name="connsiteY42" fmla="*/ 201502 h 532905"/>
                <a:gd name="connsiteX43" fmla="*/ 137756 w 531890"/>
                <a:gd name="connsiteY43" fmla="*/ 213098 h 532905"/>
                <a:gd name="connsiteX44" fmla="*/ 143670 w 531890"/>
                <a:gd name="connsiteY44" fmla="*/ 223186 h 532905"/>
                <a:gd name="connsiteX45" fmla="*/ 220317 w 531890"/>
                <a:gd name="connsiteY45" fmla="*/ 312241 h 532905"/>
                <a:gd name="connsiteX46" fmla="*/ 309372 w 531890"/>
                <a:gd name="connsiteY46" fmla="*/ 388656 h 532905"/>
                <a:gd name="connsiteX47" fmla="*/ 319576 w 531890"/>
                <a:gd name="connsiteY47" fmla="*/ 394570 h 532905"/>
                <a:gd name="connsiteX48" fmla="*/ 330244 w 531890"/>
                <a:gd name="connsiteY48" fmla="*/ 388540 h 532905"/>
                <a:gd name="connsiteX49" fmla="*/ 381381 w 531890"/>
                <a:gd name="connsiteY49" fmla="*/ 359667 h 532905"/>
                <a:gd name="connsiteX50" fmla="*/ 391585 w 531890"/>
                <a:gd name="connsiteY50" fmla="*/ 356884 h 532905"/>
                <a:gd name="connsiteX51" fmla="*/ 491192 w 531890"/>
                <a:gd name="connsiteY51" fmla="*/ 422863 h 532905"/>
                <a:gd name="connsiteX52" fmla="*/ 489684 w 531890"/>
                <a:gd name="connsiteY52" fmla="*/ 428661 h 532905"/>
                <a:gd name="connsiteX53" fmla="*/ 488873 w 531890"/>
                <a:gd name="connsiteY53" fmla="*/ 429821 h 532905"/>
                <a:gd name="connsiteX54" fmla="*/ 456753 w 531890"/>
                <a:gd name="connsiteY54" fmla="*/ 468086 h 532905"/>
                <a:gd name="connsiteX55" fmla="*/ 436113 w 531890"/>
                <a:gd name="connsiteY55" fmla="*/ 487103 h 5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1890" h="532905">
                  <a:moveTo>
                    <a:pt x="516122" y="390859"/>
                  </a:moveTo>
                  <a:lnTo>
                    <a:pt x="516122" y="390859"/>
                  </a:lnTo>
                  <a:cubicBezTo>
                    <a:pt x="507774" y="385061"/>
                    <a:pt x="424053" y="329286"/>
                    <a:pt x="410950" y="321285"/>
                  </a:cubicBezTo>
                  <a:cubicBezTo>
                    <a:pt x="395435" y="312902"/>
                    <a:pt x="376555" y="313794"/>
                    <a:pt x="361900" y="323604"/>
                  </a:cubicBezTo>
                  <a:cubicBezTo>
                    <a:pt x="352972" y="328359"/>
                    <a:pt x="331172" y="340882"/>
                    <a:pt x="320272" y="346796"/>
                  </a:cubicBezTo>
                  <a:cubicBezTo>
                    <a:pt x="294661" y="327599"/>
                    <a:pt x="270691" y="306306"/>
                    <a:pt x="248611" y="283135"/>
                  </a:cubicBezTo>
                  <a:cubicBezTo>
                    <a:pt x="225577" y="261177"/>
                    <a:pt x="204473" y="237279"/>
                    <a:pt x="185530" y="211706"/>
                  </a:cubicBezTo>
                  <a:cubicBezTo>
                    <a:pt x="191792" y="200690"/>
                    <a:pt x="204083" y="179122"/>
                    <a:pt x="208722" y="170078"/>
                  </a:cubicBezTo>
                  <a:cubicBezTo>
                    <a:pt x="218810" y="150829"/>
                    <a:pt x="219622" y="134247"/>
                    <a:pt x="210925" y="120796"/>
                  </a:cubicBezTo>
                  <a:cubicBezTo>
                    <a:pt x="207214" y="114883"/>
                    <a:pt x="189937" y="88676"/>
                    <a:pt x="176138" y="67688"/>
                  </a:cubicBezTo>
                  <a:cubicBezTo>
                    <a:pt x="159440" y="42410"/>
                    <a:pt x="147265" y="24089"/>
                    <a:pt x="142511" y="17247"/>
                  </a:cubicBezTo>
                  <a:lnTo>
                    <a:pt x="141351" y="15624"/>
                  </a:lnTo>
                  <a:cubicBezTo>
                    <a:pt x="134641" y="6384"/>
                    <a:pt x="124114" y="673"/>
                    <a:pt x="112710" y="86"/>
                  </a:cubicBezTo>
                  <a:cubicBezTo>
                    <a:pt x="100591" y="-611"/>
                    <a:pt x="88612" y="2959"/>
                    <a:pt x="78850" y="10174"/>
                  </a:cubicBezTo>
                  <a:cubicBezTo>
                    <a:pt x="63670" y="21286"/>
                    <a:pt x="49259" y="33412"/>
                    <a:pt x="35715" y="46468"/>
                  </a:cubicBezTo>
                  <a:cubicBezTo>
                    <a:pt x="27331" y="54187"/>
                    <a:pt x="19576" y="62563"/>
                    <a:pt x="12523" y="71515"/>
                  </a:cubicBezTo>
                  <a:cubicBezTo>
                    <a:pt x="4720" y="80198"/>
                    <a:pt x="279" y="91384"/>
                    <a:pt x="0" y="103055"/>
                  </a:cubicBezTo>
                  <a:cubicBezTo>
                    <a:pt x="1411" y="132584"/>
                    <a:pt x="9079" y="161476"/>
                    <a:pt x="22496" y="187819"/>
                  </a:cubicBezTo>
                  <a:cubicBezTo>
                    <a:pt x="48238" y="242551"/>
                    <a:pt x="94968" y="303776"/>
                    <a:pt x="161643" y="370567"/>
                  </a:cubicBezTo>
                  <a:cubicBezTo>
                    <a:pt x="228318" y="437358"/>
                    <a:pt x="289196" y="483856"/>
                    <a:pt x="344391" y="509715"/>
                  </a:cubicBezTo>
                  <a:cubicBezTo>
                    <a:pt x="370705" y="523416"/>
                    <a:pt x="399646" y="531323"/>
                    <a:pt x="429271" y="532906"/>
                  </a:cubicBezTo>
                  <a:lnTo>
                    <a:pt x="430431" y="532906"/>
                  </a:lnTo>
                  <a:cubicBezTo>
                    <a:pt x="441735" y="532233"/>
                    <a:pt x="452464" y="527688"/>
                    <a:pt x="460811" y="520035"/>
                  </a:cubicBezTo>
                  <a:cubicBezTo>
                    <a:pt x="469765" y="512986"/>
                    <a:pt x="478141" y="505231"/>
                    <a:pt x="485858" y="496843"/>
                  </a:cubicBezTo>
                  <a:cubicBezTo>
                    <a:pt x="498855" y="483178"/>
                    <a:pt x="510869" y="468609"/>
                    <a:pt x="521804" y="453244"/>
                  </a:cubicBezTo>
                  <a:cubicBezTo>
                    <a:pt x="537227" y="431328"/>
                    <a:pt x="534676" y="403962"/>
                    <a:pt x="516122" y="390859"/>
                  </a:cubicBezTo>
                  <a:close/>
                  <a:moveTo>
                    <a:pt x="436113" y="487103"/>
                  </a:moveTo>
                  <a:cubicBezTo>
                    <a:pt x="433622" y="488904"/>
                    <a:pt x="430939" y="490421"/>
                    <a:pt x="428111" y="491625"/>
                  </a:cubicBezTo>
                  <a:cubicBezTo>
                    <a:pt x="404831" y="490410"/>
                    <a:pt x="382105" y="484075"/>
                    <a:pt x="361552" y="473072"/>
                  </a:cubicBezTo>
                  <a:cubicBezTo>
                    <a:pt x="311111" y="449881"/>
                    <a:pt x="253481" y="405354"/>
                    <a:pt x="190285" y="342157"/>
                  </a:cubicBezTo>
                  <a:cubicBezTo>
                    <a:pt x="127088" y="278961"/>
                    <a:pt x="83141" y="220983"/>
                    <a:pt x="59486" y="170426"/>
                  </a:cubicBezTo>
                  <a:cubicBezTo>
                    <a:pt x="48592" y="150030"/>
                    <a:pt x="42225" y="127525"/>
                    <a:pt x="40817" y="104446"/>
                  </a:cubicBezTo>
                  <a:cubicBezTo>
                    <a:pt x="42015" y="101616"/>
                    <a:pt x="43532" y="98932"/>
                    <a:pt x="45339" y="96445"/>
                  </a:cubicBezTo>
                  <a:cubicBezTo>
                    <a:pt x="51011" y="89050"/>
                    <a:pt x="57253" y="82111"/>
                    <a:pt x="64008" y="75689"/>
                  </a:cubicBezTo>
                  <a:cubicBezTo>
                    <a:pt x="75286" y="64929"/>
                    <a:pt x="87172" y="54824"/>
                    <a:pt x="99607" y="45425"/>
                  </a:cubicBezTo>
                  <a:lnTo>
                    <a:pt x="102274" y="43569"/>
                  </a:lnTo>
                  <a:cubicBezTo>
                    <a:pt x="104107" y="42004"/>
                    <a:pt x="106477" y="41214"/>
                    <a:pt x="108883" y="41366"/>
                  </a:cubicBezTo>
                  <a:lnTo>
                    <a:pt x="108883" y="41366"/>
                  </a:lnTo>
                  <a:cubicBezTo>
                    <a:pt x="113290" y="47860"/>
                    <a:pt x="126856" y="68152"/>
                    <a:pt x="141351" y="90068"/>
                  </a:cubicBezTo>
                  <a:cubicBezTo>
                    <a:pt x="155846" y="111984"/>
                    <a:pt x="169992" y="133436"/>
                    <a:pt x="174746" y="140857"/>
                  </a:cubicBezTo>
                  <a:cubicBezTo>
                    <a:pt x="174599" y="144388"/>
                    <a:pt x="173647" y="147839"/>
                    <a:pt x="171964" y="150945"/>
                  </a:cubicBezTo>
                  <a:lnTo>
                    <a:pt x="171964" y="152105"/>
                  </a:lnTo>
                  <a:cubicBezTo>
                    <a:pt x="167093" y="161149"/>
                    <a:pt x="152367" y="186892"/>
                    <a:pt x="144018" y="201502"/>
                  </a:cubicBezTo>
                  <a:lnTo>
                    <a:pt x="137756" y="213098"/>
                  </a:lnTo>
                  <a:lnTo>
                    <a:pt x="143670" y="223186"/>
                  </a:lnTo>
                  <a:cubicBezTo>
                    <a:pt x="144134" y="224346"/>
                    <a:pt x="162339" y="255190"/>
                    <a:pt x="220317" y="312241"/>
                  </a:cubicBezTo>
                  <a:cubicBezTo>
                    <a:pt x="278296" y="369291"/>
                    <a:pt x="308096" y="387844"/>
                    <a:pt x="309372" y="388656"/>
                  </a:cubicBezTo>
                  <a:lnTo>
                    <a:pt x="319576" y="394570"/>
                  </a:lnTo>
                  <a:lnTo>
                    <a:pt x="330244" y="388540"/>
                  </a:lnTo>
                  <a:cubicBezTo>
                    <a:pt x="340101" y="382858"/>
                    <a:pt x="372916" y="364189"/>
                    <a:pt x="381381" y="359667"/>
                  </a:cubicBezTo>
                  <a:cubicBezTo>
                    <a:pt x="384557" y="358053"/>
                    <a:pt x="388030" y="357105"/>
                    <a:pt x="391585" y="356884"/>
                  </a:cubicBezTo>
                  <a:cubicBezTo>
                    <a:pt x="404340" y="365117"/>
                    <a:pt x="477277" y="413471"/>
                    <a:pt x="491192" y="422863"/>
                  </a:cubicBezTo>
                  <a:cubicBezTo>
                    <a:pt x="491382" y="424912"/>
                    <a:pt x="490849" y="426963"/>
                    <a:pt x="489684" y="428661"/>
                  </a:cubicBezTo>
                  <a:lnTo>
                    <a:pt x="488873" y="429821"/>
                  </a:lnTo>
                  <a:cubicBezTo>
                    <a:pt x="478979" y="443237"/>
                    <a:pt x="468251" y="456017"/>
                    <a:pt x="456753" y="468086"/>
                  </a:cubicBezTo>
                  <a:cubicBezTo>
                    <a:pt x="450366" y="474940"/>
                    <a:pt x="443465" y="481298"/>
                    <a:pt x="436113" y="487103"/>
                  </a:cubicBezTo>
                  <a:close/>
                </a:path>
              </a:pathLst>
            </a:custGeom>
            <a:solidFill>
              <a:srgbClr val="40919E"/>
            </a:solidFill>
            <a:ln w="11596" cap="flat">
              <a:noFill/>
              <a:prstDash val="solid"/>
              <a:miter/>
            </a:ln>
          </p:spPr>
          <p:txBody>
            <a:bodyPr rtlCol="0" anchor="ctr"/>
            <a:lstStyle/>
            <a:p>
              <a:endParaRPr lang="en-US" dirty="0"/>
            </a:p>
          </p:txBody>
        </p:sp>
        <p:sp>
          <p:nvSpPr>
            <p:cNvPr id="8" name="Graphic 28">
              <a:extLst>
                <a:ext uri="{FF2B5EF4-FFF2-40B4-BE49-F238E27FC236}">
                  <a16:creationId xmlns:a16="http://schemas.microsoft.com/office/drawing/2014/main" id="{5F08EF34-46AC-8A47-81EA-1DA8BE09B434}"/>
                </a:ext>
              </a:extLst>
            </p:cNvPr>
            <p:cNvSpPr/>
            <p:nvPr/>
          </p:nvSpPr>
          <p:spPr>
            <a:xfrm>
              <a:off x="1001186" y="4610925"/>
              <a:ext cx="203455" cy="152590"/>
            </a:xfrm>
            <a:custGeom>
              <a:avLst/>
              <a:gdLst>
                <a:gd name="connsiteX0" fmla="*/ 522138 w 576152"/>
                <a:gd name="connsiteY0" fmla="*/ 0 h 432114"/>
                <a:gd name="connsiteX1" fmla="*/ 54014 w 576152"/>
                <a:gd name="connsiteY1" fmla="*/ 0 h 432114"/>
                <a:gd name="connsiteX2" fmla="*/ 0 w 576152"/>
                <a:gd name="connsiteY2" fmla="*/ 54014 h 432114"/>
                <a:gd name="connsiteX3" fmla="*/ 0 w 576152"/>
                <a:gd name="connsiteY3" fmla="*/ 378100 h 432114"/>
                <a:gd name="connsiteX4" fmla="*/ 54014 w 576152"/>
                <a:gd name="connsiteY4" fmla="*/ 432114 h 432114"/>
                <a:gd name="connsiteX5" fmla="*/ 522138 w 576152"/>
                <a:gd name="connsiteY5" fmla="*/ 432114 h 432114"/>
                <a:gd name="connsiteX6" fmla="*/ 576152 w 576152"/>
                <a:gd name="connsiteY6" fmla="*/ 378100 h 432114"/>
                <a:gd name="connsiteX7" fmla="*/ 576152 w 576152"/>
                <a:gd name="connsiteY7" fmla="*/ 54014 h 432114"/>
                <a:gd name="connsiteX8" fmla="*/ 522138 w 576152"/>
                <a:gd name="connsiteY8" fmla="*/ 0 h 432114"/>
                <a:gd name="connsiteX9" fmla="*/ 522138 w 576152"/>
                <a:gd name="connsiteY9" fmla="*/ 54014 h 432114"/>
                <a:gd name="connsiteX10" fmla="*/ 522138 w 576152"/>
                <a:gd name="connsiteY10" fmla="*/ 99926 h 432114"/>
                <a:gd name="connsiteX11" fmla="*/ 370684 w 576152"/>
                <a:gd name="connsiteY11" fmla="*/ 219759 h 432114"/>
                <a:gd name="connsiteX12" fmla="*/ 288076 w 576152"/>
                <a:gd name="connsiteY12" fmla="*/ 270071 h 432114"/>
                <a:gd name="connsiteX13" fmla="*/ 205468 w 576152"/>
                <a:gd name="connsiteY13" fmla="*/ 219759 h 432114"/>
                <a:gd name="connsiteX14" fmla="*/ 54014 w 576152"/>
                <a:gd name="connsiteY14" fmla="*/ 99926 h 432114"/>
                <a:gd name="connsiteX15" fmla="*/ 54014 w 576152"/>
                <a:gd name="connsiteY15" fmla="*/ 54014 h 432114"/>
                <a:gd name="connsiteX16" fmla="*/ 54014 w 576152"/>
                <a:gd name="connsiteY16" fmla="*/ 378100 h 432114"/>
                <a:gd name="connsiteX17" fmla="*/ 54014 w 576152"/>
                <a:gd name="connsiteY17" fmla="*/ 169245 h 432114"/>
                <a:gd name="connsiteX18" fmla="*/ 172103 w 576152"/>
                <a:gd name="connsiteY18" fmla="*/ 262239 h 432114"/>
                <a:gd name="connsiteX19" fmla="*/ 288076 w 576152"/>
                <a:gd name="connsiteY19" fmla="*/ 324131 h 432114"/>
                <a:gd name="connsiteX20" fmla="*/ 404038 w 576152"/>
                <a:gd name="connsiteY20" fmla="*/ 262295 h 432114"/>
                <a:gd name="connsiteX21" fmla="*/ 522194 w 576152"/>
                <a:gd name="connsiteY21" fmla="*/ 169290 h 432114"/>
                <a:gd name="connsiteX22" fmla="*/ 522194 w 576152"/>
                <a:gd name="connsiteY22" fmla="*/ 378100 h 4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6152" h="432114">
                  <a:moveTo>
                    <a:pt x="522138" y="0"/>
                  </a:moveTo>
                  <a:lnTo>
                    <a:pt x="54014" y="0"/>
                  </a:lnTo>
                  <a:cubicBezTo>
                    <a:pt x="24183" y="0"/>
                    <a:pt x="0" y="24183"/>
                    <a:pt x="0" y="54014"/>
                  </a:cubicBezTo>
                  <a:lnTo>
                    <a:pt x="0" y="378100"/>
                  </a:lnTo>
                  <a:cubicBezTo>
                    <a:pt x="0" y="407931"/>
                    <a:pt x="24183" y="432114"/>
                    <a:pt x="54014" y="432114"/>
                  </a:cubicBezTo>
                  <a:lnTo>
                    <a:pt x="522138" y="432114"/>
                  </a:lnTo>
                  <a:cubicBezTo>
                    <a:pt x="551969" y="432114"/>
                    <a:pt x="576152" y="407931"/>
                    <a:pt x="576152" y="378100"/>
                  </a:cubicBezTo>
                  <a:lnTo>
                    <a:pt x="576152" y="54014"/>
                  </a:lnTo>
                  <a:cubicBezTo>
                    <a:pt x="576152" y="24183"/>
                    <a:pt x="551969" y="0"/>
                    <a:pt x="522138" y="0"/>
                  </a:cubicBezTo>
                  <a:close/>
                  <a:moveTo>
                    <a:pt x="522138" y="54014"/>
                  </a:moveTo>
                  <a:lnTo>
                    <a:pt x="522138" y="99926"/>
                  </a:lnTo>
                  <a:cubicBezTo>
                    <a:pt x="496909" y="120474"/>
                    <a:pt x="456679" y="152433"/>
                    <a:pt x="370684" y="219759"/>
                  </a:cubicBezTo>
                  <a:cubicBezTo>
                    <a:pt x="351734" y="234669"/>
                    <a:pt x="314194" y="270488"/>
                    <a:pt x="288076" y="270071"/>
                  </a:cubicBezTo>
                  <a:cubicBezTo>
                    <a:pt x="261958" y="270488"/>
                    <a:pt x="224407" y="234669"/>
                    <a:pt x="205468" y="219759"/>
                  </a:cubicBezTo>
                  <a:cubicBezTo>
                    <a:pt x="119484" y="152433"/>
                    <a:pt x="79255" y="120486"/>
                    <a:pt x="54014" y="99926"/>
                  </a:cubicBezTo>
                  <a:lnTo>
                    <a:pt x="54014" y="54014"/>
                  </a:lnTo>
                  <a:close/>
                  <a:moveTo>
                    <a:pt x="54014" y="378100"/>
                  </a:moveTo>
                  <a:lnTo>
                    <a:pt x="54014" y="169245"/>
                  </a:lnTo>
                  <a:cubicBezTo>
                    <a:pt x="79795" y="189781"/>
                    <a:pt x="116367" y="218600"/>
                    <a:pt x="172103" y="262239"/>
                  </a:cubicBezTo>
                  <a:cubicBezTo>
                    <a:pt x="196691" y="281606"/>
                    <a:pt x="239767" y="324344"/>
                    <a:pt x="288076" y="324131"/>
                  </a:cubicBezTo>
                  <a:cubicBezTo>
                    <a:pt x="336149" y="324389"/>
                    <a:pt x="378674" y="282269"/>
                    <a:pt x="404038" y="262295"/>
                  </a:cubicBezTo>
                  <a:cubicBezTo>
                    <a:pt x="459774" y="218656"/>
                    <a:pt x="496312" y="189826"/>
                    <a:pt x="522194" y="169290"/>
                  </a:cubicBezTo>
                  <a:lnTo>
                    <a:pt x="522194" y="378100"/>
                  </a:lnTo>
                  <a:close/>
                </a:path>
              </a:pathLst>
            </a:custGeom>
            <a:solidFill>
              <a:srgbClr val="40919E"/>
            </a:solidFill>
            <a:ln w="1116" cap="flat">
              <a:noFill/>
              <a:prstDash val="solid"/>
              <a:miter/>
            </a:ln>
          </p:spPr>
          <p:txBody>
            <a:bodyPr rtlCol="0" anchor="ctr"/>
            <a:lstStyle/>
            <a:p>
              <a:endParaRPr lang="en-US" dirty="0"/>
            </a:p>
          </p:txBody>
        </p:sp>
      </p:grpSp>
      <p:grpSp>
        <p:nvGrpSpPr>
          <p:cNvPr id="30" name="Group 29"/>
          <p:cNvGrpSpPr/>
          <p:nvPr/>
        </p:nvGrpSpPr>
        <p:grpSpPr>
          <a:xfrm>
            <a:off x="838200" y="1961407"/>
            <a:ext cx="5353503" cy="644284"/>
            <a:chOff x="925975" y="3381616"/>
            <a:chExt cx="5353503" cy="644284"/>
          </a:xfrm>
        </p:grpSpPr>
        <p:sp>
          <p:nvSpPr>
            <p:cNvPr id="13" name="Title 1">
              <a:extLst>
                <a:ext uri="{FF2B5EF4-FFF2-40B4-BE49-F238E27FC236}">
                  <a16:creationId xmlns:a16="http://schemas.microsoft.com/office/drawing/2014/main" id="{8807C494-CA40-CF4E-8260-55003ABF5FB1}"/>
                </a:ext>
              </a:extLst>
            </p:cNvPr>
            <p:cNvSpPr txBox="1">
              <a:spLocks/>
            </p:cNvSpPr>
            <p:nvPr/>
          </p:nvSpPr>
          <p:spPr>
            <a:xfrm>
              <a:off x="925975" y="3381616"/>
              <a:ext cx="4635500" cy="325895"/>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00000"/>
                </a:lnSpc>
                <a:spcAft>
                  <a:spcPts val="1200"/>
                </a:spcAft>
              </a:pPr>
              <a:r>
                <a:rPr lang="en-US" sz="1600" b="1" spc="300" dirty="0">
                  <a:solidFill>
                    <a:schemeClr val="tx1">
                      <a:lumMod val="75000"/>
                      <a:lumOff val="25000"/>
                    </a:schemeClr>
                  </a:solidFill>
                </a:rPr>
                <a:t>Katy Allen, </a:t>
              </a:r>
              <a:r>
                <a:rPr lang="en-US" sz="1600" dirty="0">
                  <a:solidFill>
                    <a:schemeClr val="tx1">
                      <a:lumMod val="75000"/>
                      <a:lumOff val="25000"/>
                    </a:schemeClr>
                  </a:solidFill>
                </a:rPr>
                <a:t>META Director</a:t>
              </a:r>
              <a:endParaRPr lang="en-US" sz="1600" i="1" dirty="0">
                <a:solidFill>
                  <a:schemeClr val="tx1">
                    <a:lumMod val="75000"/>
                    <a:lumOff val="25000"/>
                  </a:schemeClr>
                </a:solidFill>
              </a:endParaRPr>
            </a:p>
          </p:txBody>
        </p:sp>
        <p:sp>
          <p:nvSpPr>
            <p:cNvPr id="14" name="Title 1">
              <a:extLst>
                <a:ext uri="{FF2B5EF4-FFF2-40B4-BE49-F238E27FC236}">
                  <a16:creationId xmlns:a16="http://schemas.microsoft.com/office/drawing/2014/main" id="{59269769-9B91-424A-B058-F1882EE8201B}"/>
                </a:ext>
              </a:extLst>
            </p:cNvPr>
            <p:cNvSpPr txBox="1">
              <a:spLocks/>
            </p:cNvSpPr>
            <p:nvPr/>
          </p:nvSpPr>
          <p:spPr>
            <a:xfrm>
              <a:off x="1250949" y="3607748"/>
              <a:ext cx="5028529" cy="418152"/>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50000"/>
                </a:lnSpc>
                <a:spcAft>
                  <a:spcPts val="1200"/>
                </a:spcAft>
              </a:pPr>
              <a:r>
                <a:rPr lang="en-US" sz="1600" dirty="0">
                  <a:solidFill>
                    <a:schemeClr val="tx1">
                      <a:lumMod val="75000"/>
                      <a:lumOff val="25000"/>
                    </a:schemeClr>
                  </a:solidFill>
                </a:rPr>
                <a:t>kallen@meta.app		   (630) 673-3920</a:t>
              </a:r>
            </a:p>
          </p:txBody>
        </p:sp>
        <p:sp>
          <p:nvSpPr>
            <p:cNvPr id="16" name="Graphic 35">
              <a:extLst>
                <a:ext uri="{FF2B5EF4-FFF2-40B4-BE49-F238E27FC236}">
                  <a16:creationId xmlns:a16="http://schemas.microsoft.com/office/drawing/2014/main" id="{BC85CF85-659E-5B47-893C-789FE1D78013}"/>
                </a:ext>
              </a:extLst>
            </p:cNvPr>
            <p:cNvSpPr/>
            <p:nvPr/>
          </p:nvSpPr>
          <p:spPr>
            <a:xfrm>
              <a:off x="3925335" y="3723467"/>
              <a:ext cx="271668" cy="236178"/>
            </a:xfrm>
            <a:custGeom>
              <a:avLst/>
              <a:gdLst>
                <a:gd name="connsiteX0" fmla="*/ 516122 w 531890"/>
                <a:gd name="connsiteY0" fmla="*/ 390859 h 532905"/>
                <a:gd name="connsiteX1" fmla="*/ 516122 w 531890"/>
                <a:gd name="connsiteY1" fmla="*/ 390859 h 532905"/>
                <a:gd name="connsiteX2" fmla="*/ 410950 w 531890"/>
                <a:gd name="connsiteY2" fmla="*/ 321285 h 532905"/>
                <a:gd name="connsiteX3" fmla="*/ 361900 w 531890"/>
                <a:gd name="connsiteY3" fmla="*/ 323604 h 532905"/>
                <a:gd name="connsiteX4" fmla="*/ 320272 w 531890"/>
                <a:gd name="connsiteY4" fmla="*/ 346796 h 532905"/>
                <a:gd name="connsiteX5" fmla="*/ 248611 w 531890"/>
                <a:gd name="connsiteY5" fmla="*/ 283135 h 532905"/>
                <a:gd name="connsiteX6" fmla="*/ 185530 w 531890"/>
                <a:gd name="connsiteY6" fmla="*/ 211706 h 532905"/>
                <a:gd name="connsiteX7" fmla="*/ 208722 w 531890"/>
                <a:gd name="connsiteY7" fmla="*/ 170078 h 532905"/>
                <a:gd name="connsiteX8" fmla="*/ 210925 w 531890"/>
                <a:gd name="connsiteY8" fmla="*/ 120796 h 532905"/>
                <a:gd name="connsiteX9" fmla="*/ 176138 w 531890"/>
                <a:gd name="connsiteY9" fmla="*/ 67688 h 532905"/>
                <a:gd name="connsiteX10" fmla="*/ 142511 w 531890"/>
                <a:gd name="connsiteY10" fmla="*/ 17247 h 532905"/>
                <a:gd name="connsiteX11" fmla="*/ 141351 w 531890"/>
                <a:gd name="connsiteY11" fmla="*/ 15624 h 532905"/>
                <a:gd name="connsiteX12" fmla="*/ 112710 w 531890"/>
                <a:gd name="connsiteY12" fmla="*/ 86 h 532905"/>
                <a:gd name="connsiteX13" fmla="*/ 78850 w 531890"/>
                <a:gd name="connsiteY13" fmla="*/ 10174 h 532905"/>
                <a:gd name="connsiteX14" fmla="*/ 35715 w 531890"/>
                <a:gd name="connsiteY14" fmla="*/ 46468 h 532905"/>
                <a:gd name="connsiteX15" fmla="*/ 12523 w 531890"/>
                <a:gd name="connsiteY15" fmla="*/ 71515 h 532905"/>
                <a:gd name="connsiteX16" fmla="*/ 0 w 531890"/>
                <a:gd name="connsiteY16" fmla="*/ 103055 h 532905"/>
                <a:gd name="connsiteX17" fmla="*/ 22496 w 531890"/>
                <a:gd name="connsiteY17" fmla="*/ 187819 h 532905"/>
                <a:gd name="connsiteX18" fmla="*/ 161643 w 531890"/>
                <a:gd name="connsiteY18" fmla="*/ 370567 h 532905"/>
                <a:gd name="connsiteX19" fmla="*/ 344391 w 531890"/>
                <a:gd name="connsiteY19" fmla="*/ 509715 h 532905"/>
                <a:gd name="connsiteX20" fmla="*/ 429271 w 531890"/>
                <a:gd name="connsiteY20" fmla="*/ 532906 h 532905"/>
                <a:gd name="connsiteX21" fmla="*/ 430431 w 531890"/>
                <a:gd name="connsiteY21" fmla="*/ 532906 h 532905"/>
                <a:gd name="connsiteX22" fmla="*/ 460811 w 531890"/>
                <a:gd name="connsiteY22" fmla="*/ 520035 h 532905"/>
                <a:gd name="connsiteX23" fmla="*/ 485858 w 531890"/>
                <a:gd name="connsiteY23" fmla="*/ 496843 h 532905"/>
                <a:gd name="connsiteX24" fmla="*/ 521804 w 531890"/>
                <a:gd name="connsiteY24" fmla="*/ 453244 h 532905"/>
                <a:gd name="connsiteX25" fmla="*/ 516122 w 531890"/>
                <a:gd name="connsiteY25" fmla="*/ 390859 h 532905"/>
                <a:gd name="connsiteX26" fmla="*/ 436113 w 531890"/>
                <a:gd name="connsiteY26" fmla="*/ 487103 h 532905"/>
                <a:gd name="connsiteX27" fmla="*/ 428111 w 531890"/>
                <a:gd name="connsiteY27" fmla="*/ 491625 h 532905"/>
                <a:gd name="connsiteX28" fmla="*/ 361552 w 531890"/>
                <a:gd name="connsiteY28" fmla="*/ 473072 h 532905"/>
                <a:gd name="connsiteX29" fmla="*/ 190285 w 531890"/>
                <a:gd name="connsiteY29" fmla="*/ 342157 h 532905"/>
                <a:gd name="connsiteX30" fmla="*/ 59486 w 531890"/>
                <a:gd name="connsiteY30" fmla="*/ 170426 h 532905"/>
                <a:gd name="connsiteX31" fmla="*/ 40817 w 531890"/>
                <a:gd name="connsiteY31" fmla="*/ 104446 h 532905"/>
                <a:gd name="connsiteX32" fmla="*/ 45339 w 531890"/>
                <a:gd name="connsiteY32" fmla="*/ 96445 h 532905"/>
                <a:gd name="connsiteX33" fmla="*/ 64008 w 531890"/>
                <a:gd name="connsiteY33" fmla="*/ 75689 h 532905"/>
                <a:gd name="connsiteX34" fmla="*/ 99607 w 531890"/>
                <a:gd name="connsiteY34" fmla="*/ 45425 h 532905"/>
                <a:gd name="connsiteX35" fmla="*/ 102274 w 531890"/>
                <a:gd name="connsiteY35" fmla="*/ 43569 h 532905"/>
                <a:gd name="connsiteX36" fmla="*/ 108883 w 531890"/>
                <a:gd name="connsiteY36" fmla="*/ 41366 h 532905"/>
                <a:gd name="connsiteX37" fmla="*/ 108883 w 531890"/>
                <a:gd name="connsiteY37" fmla="*/ 41366 h 532905"/>
                <a:gd name="connsiteX38" fmla="*/ 141351 w 531890"/>
                <a:gd name="connsiteY38" fmla="*/ 90068 h 532905"/>
                <a:gd name="connsiteX39" fmla="*/ 174746 w 531890"/>
                <a:gd name="connsiteY39" fmla="*/ 140857 h 532905"/>
                <a:gd name="connsiteX40" fmla="*/ 171964 w 531890"/>
                <a:gd name="connsiteY40" fmla="*/ 150945 h 532905"/>
                <a:gd name="connsiteX41" fmla="*/ 171964 w 531890"/>
                <a:gd name="connsiteY41" fmla="*/ 152105 h 532905"/>
                <a:gd name="connsiteX42" fmla="*/ 144018 w 531890"/>
                <a:gd name="connsiteY42" fmla="*/ 201502 h 532905"/>
                <a:gd name="connsiteX43" fmla="*/ 137756 w 531890"/>
                <a:gd name="connsiteY43" fmla="*/ 213098 h 532905"/>
                <a:gd name="connsiteX44" fmla="*/ 143670 w 531890"/>
                <a:gd name="connsiteY44" fmla="*/ 223186 h 532905"/>
                <a:gd name="connsiteX45" fmla="*/ 220317 w 531890"/>
                <a:gd name="connsiteY45" fmla="*/ 312241 h 532905"/>
                <a:gd name="connsiteX46" fmla="*/ 309372 w 531890"/>
                <a:gd name="connsiteY46" fmla="*/ 388656 h 532905"/>
                <a:gd name="connsiteX47" fmla="*/ 319576 w 531890"/>
                <a:gd name="connsiteY47" fmla="*/ 394570 h 532905"/>
                <a:gd name="connsiteX48" fmla="*/ 330244 w 531890"/>
                <a:gd name="connsiteY48" fmla="*/ 388540 h 532905"/>
                <a:gd name="connsiteX49" fmla="*/ 381381 w 531890"/>
                <a:gd name="connsiteY49" fmla="*/ 359667 h 532905"/>
                <a:gd name="connsiteX50" fmla="*/ 391585 w 531890"/>
                <a:gd name="connsiteY50" fmla="*/ 356884 h 532905"/>
                <a:gd name="connsiteX51" fmla="*/ 491192 w 531890"/>
                <a:gd name="connsiteY51" fmla="*/ 422863 h 532905"/>
                <a:gd name="connsiteX52" fmla="*/ 489684 w 531890"/>
                <a:gd name="connsiteY52" fmla="*/ 428661 h 532905"/>
                <a:gd name="connsiteX53" fmla="*/ 488873 w 531890"/>
                <a:gd name="connsiteY53" fmla="*/ 429821 h 532905"/>
                <a:gd name="connsiteX54" fmla="*/ 456753 w 531890"/>
                <a:gd name="connsiteY54" fmla="*/ 468086 h 532905"/>
                <a:gd name="connsiteX55" fmla="*/ 436113 w 531890"/>
                <a:gd name="connsiteY55" fmla="*/ 487103 h 5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1890" h="532905">
                  <a:moveTo>
                    <a:pt x="516122" y="390859"/>
                  </a:moveTo>
                  <a:lnTo>
                    <a:pt x="516122" y="390859"/>
                  </a:lnTo>
                  <a:cubicBezTo>
                    <a:pt x="507774" y="385061"/>
                    <a:pt x="424053" y="329286"/>
                    <a:pt x="410950" y="321285"/>
                  </a:cubicBezTo>
                  <a:cubicBezTo>
                    <a:pt x="395435" y="312902"/>
                    <a:pt x="376555" y="313794"/>
                    <a:pt x="361900" y="323604"/>
                  </a:cubicBezTo>
                  <a:cubicBezTo>
                    <a:pt x="352972" y="328359"/>
                    <a:pt x="331172" y="340882"/>
                    <a:pt x="320272" y="346796"/>
                  </a:cubicBezTo>
                  <a:cubicBezTo>
                    <a:pt x="294661" y="327599"/>
                    <a:pt x="270691" y="306306"/>
                    <a:pt x="248611" y="283135"/>
                  </a:cubicBezTo>
                  <a:cubicBezTo>
                    <a:pt x="225577" y="261177"/>
                    <a:pt x="204473" y="237279"/>
                    <a:pt x="185530" y="211706"/>
                  </a:cubicBezTo>
                  <a:cubicBezTo>
                    <a:pt x="191792" y="200690"/>
                    <a:pt x="204083" y="179122"/>
                    <a:pt x="208722" y="170078"/>
                  </a:cubicBezTo>
                  <a:cubicBezTo>
                    <a:pt x="218810" y="150829"/>
                    <a:pt x="219622" y="134247"/>
                    <a:pt x="210925" y="120796"/>
                  </a:cubicBezTo>
                  <a:cubicBezTo>
                    <a:pt x="207214" y="114883"/>
                    <a:pt x="189937" y="88676"/>
                    <a:pt x="176138" y="67688"/>
                  </a:cubicBezTo>
                  <a:cubicBezTo>
                    <a:pt x="159440" y="42410"/>
                    <a:pt x="147265" y="24089"/>
                    <a:pt x="142511" y="17247"/>
                  </a:cubicBezTo>
                  <a:lnTo>
                    <a:pt x="141351" y="15624"/>
                  </a:lnTo>
                  <a:cubicBezTo>
                    <a:pt x="134641" y="6384"/>
                    <a:pt x="124114" y="673"/>
                    <a:pt x="112710" y="86"/>
                  </a:cubicBezTo>
                  <a:cubicBezTo>
                    <a:pt x="100591" y="-611"/>
                    <a:pt x="88612" y="2959"/>
                    <a:pt x="78850" y="10174"/>
                  </a:cubicBezTo>
                  <a:cubicBezTo>
                    <a:pt x="63670" y="21286"/>
                    <a:pt x="49259" y="33412"/>
                    <a:pt x="35715" y="46468"/>
                  </a:cubicBezTo>
                  <a:cubicBezTo>
                    <a:pt x="27331" y="54187"/>
                    <a:pt x="19576" y="62563"/>
                    <a:pt x="12523" y="71515"/>
                  </a:cubicBezTo>
                  <a:cubicBezTo>
                    <a:pt x="4720" y="80198"/>
                    <a:pt x="279" y="91384"/>
                    <a:pt x="0" y="103055"/>
                  </a:cubicBezTo>
                  <a:cubicBezTo>
                    <a:pt x="1411" y="132584"/>
                    <a:pt x="9079" y="161476"/>
                    <a:pt x="22496" y="187819"/>
                  </a:cubicBezTo>
                  <a:cubicBezTo>
                    <a:pt x="48238" y="242551"/>
                    <a:pt x="94968" y="303776"/>
                    <a:pt x="161643" y="370567"/>
                  </a:cubicBezTo>
                  <a:cubicBezTo>
                    <a:pt x="228318" y="437358"/>
                    <a:pt x="289196" y="483856"/>
                    <a:pt x="344391" y="509715"/>
                  </a:cubicBezTo>
                  <a:cubicBezTo>
                    <a:pt x="370705" y="523416"/>
                    <a:pt x="399646" y="531323"/>
                    <a:pt x="429271" y="532906"/>
                  </a:cubicBezTo>
                  <a:lnTo>
                    <a:pt x="430431" y="532906"/>
                  </a:lnTo>
                  <a:cubicBezTo>
                    <a:pt x="441735" y="532233"/>
                    <a:pt x="452464" y="527688"/>
                    <a:pt x="460811" y="520035"/>
                  </a:cubicBezTo>
                  <a:cubicBezTo>
                    <a:pt x="469765" y="512986"/>
                    <a:pt x="478141" y="505231"/>
                    <a:pt x="485858" y="496843"/>
                  </a:cubicBezTo>
                  <a:cubicBezTo>
                    <a:pt x="498855" y="483178"/>
                    <a:pt x="510869" y="468609"/>
                    <a:pt x="521804" y="453244"/>
                  </a:cubicBezTo>
                  <a:cubicBezTo>
                    <a:pt x="537227" y="431328"/>
                    <a:pt x="534676" y="403962"/>
                    <a:pt x="516122" y="390859"/>
                  </a:cubicBezTo>
                  <a:close/>
                  <a:moveTo>
                    <a:pt x="436113" y="487103"/>
                  </a:moveTo>
                  <a:cubicBezTo>
                    <a:pt x="433622" y="488904"/>
                    <a:pt x="430939" y="490421"/>
                    <a:pt x="428111" y="491625"/>
                  </a:cubicBezTo>
                  <a:cubicBezTo>
                    <a:pt x="404831" y="490410"/>
                    <a:pt x="382105" y="484075"/>
                    <a:pt x="361552" y="473072"/>
                  </a:cubicBezTo>
                  <a:cubicBezTo>
                    <a:pt x="311111" y="449881"/>
                    <a:pt x="253481" y="405354"/>
                    <a:pt x="190285" y="342157"/>
                  </a:cubicBezTo>
                  <a:cubicBezTo>
                    <a:pt x="127088" y="278961"/>
                    <a:pt x="83141" y="220983"/>
                    <a:pt x="59486" y="170426"/>
                  </a:cubicBezTo>
                  <a:cubicBezTo>
                    <a:pt x="48592" y="150030"/>
                    <a:pt x="42225" y="127525"/>
                    <a:pt x="40817" y="104446"/>
                  </a:cubicBezTo>
                  <a:cubicBezTo>
                    <a:pt x="42015" y="101616"/>
                    <a:pt x="43532" y="98932"/>
                    <a:pt x="45339" y="96445"/>
                  </a:cubicBezTo>
                  <a:cubicBezTo>
                    <a:pt x="51011" y="89050"/>
                    <a:pt x="57253" y="82111"/>
                    <a:pt x="64008" y="75689"/>
                  </a:cubicBezTo>
                  <a:cubicBezTo>
                    <a:pt x="75286" y="64929"/>
                    <a:pt x="87172" y="54824"/>
                    <a:pt x="99607" y="45425"/>
                  </a:cubicBezTo>
                  <a:lnTo>
                    <a:pt x="102274" y="43569"/>
                  </a:lnTo>
                  <a:cubicBezTo>
                    <a:pt x="104107" y="42004"/>
                    <a:pt x="106477" y="41214"/>
                    <a:pt x="108883" y="41366"/>
                  </a:cubicBezTo>
                  <a:lnTo>
                    <a:pt x="108883" y="41366"/>
                  </a:lnTo>
                  <a:cubicBezTo>
                    <a:pt x="113290" y="47860"/>
                    <a:pt x="126856" y="68152"/>
                    <a:pt x="141351" y="90068"/>
                  </a:cubicBezTo>
                  <a:cubicBezTo>
                    <a:pt x="155846" y="111984"/>
                    <a:pt x="169992" y="133436"/>
                    <a:pt x="174746" y="140857"/>
                  </a:cubicBezTo>
                  <a:cubicBezTo>
                    <a:pt x="174599" y="144388"/>
                    <a:pt x="173647" y="147839"/>
                    <a:pt x="171964" y="150945"/>
                  </a:cubicBezTo>
                  <a:lnTo>
                    <a:pt x="171964" y="152105"/>
                  </a:lnTo>
                  <a:cubicBezTo>
                    <a:pt x="167093" y="161149"/>
                    <a:pt x="152367" y="186892"/>
                    <a:pt x="144018" y="201502"/>
                  </a:cubicBezTo>
                  <a:lnTo>
                    <a:pt x="137756" y="213098"/>
                  </a:lnTo>
                  <a:lnTo>
                    <a:pt x="143670" y="223186"/>
                  </a:lnTo>
                  <a:cubicBezTo>
                    <a:pt x="144134" y="224346"/>
                    <a:pt x="162339" y="255190"/>
                    <a:pt x="220317" y="312241"/>
                  </a:cubicBezTo>
                  <a:cubicBezTo>
                    <a:pt x="278296" y="369291"/>
                    <a:pt x="308096" y="387844"/>
                    <a:pt x="309372" y="388656"/>
                  </a:cubicBezTo>
                  <a:lnTo>
                    <a:pt x="319576" y="394570"/>
                  </a:lnTo>
                  <a:lnTo>
                    <a:pt x="330244" y="388540"/>
                  </a:lnTo>
                  <a:cubicBezTo>
                    <a:pt x="340101" y="382858"/>
                    <a:pt x="372916" y="364189"/>
                    <a:pt x="381381" y="359667"/>
                  </a:cubicBezTo>
                  <a:cubicBezTo>
                    <a:pt x="384557" y="358053"/>
                    <a:pt x="388030" y="357105"/>
                    <a:pt x="391585" y="356884"/>
                  </a:cubicBezTo>
                  <a:cubicBezTo>
                    <a:pt x="404340" y="365117"/>
                    <a:pt x="477277" y="413471"/>
                    <a:pt x="491192" y="422863"/>
                  </a:cubicBezTo>
                  <a:cubicBezTo>
                    <a:pt x="491382" y="424912"/>
                    <a:pt x="490849" y="426963"/>
                    <a:pt x="489684" y="428661"/>
                  </a:cubicBezTo>
                  <a:lnTo>
                    <a:pt x="488873" y="429821"/>
                  </a:lnTo>
                  <a:cubicBezTo>
                    <a:pt x="478979" y="443237"/>
                    <a:pt x="468251" y="456017"/>
                    <a:pt x="456753" y="468086"/>
                  </a:cubicBezTo>
                  <a:cubicBezTo>
                    <a:pt x="450366" y="474940"/>
                    <a:pt x="443465" y="481298"/>
                    <a:pt x="436113" y="487103"/>
                  </a:cubicBezTo>
                  <a:close/>
                </a:path>
              </a:pathLst>
            </a:custGeom>
            <a:solidFill>
              <a:srgbClr val="40919E"/>
            </a:solidFill>
            <a:ln w="11596" cap="flat">
              <a:noFill/>
              <a:prstDash val="solid"/>
              <a:miter/>
            </a:ln>
          </p:spPr>
          <p:txBody>
            <a:bodyPr rtlCol="0" anchor="ctr"/>
            <a:lstStyle/>
            <a:p>
              <a:endParaRPr lang="en-US" dirty="0"/>
            </a:p>
          </p:txBody>
        </p:sp>
        <p:sp>
          <p:nvSpPr>
            <p:cNvPr id="17" name="Graphic 28">
              <a:extLst>
                <a:ext uri="{FF2B5EF4-FFF2-40B4-BE49-F238E27FC236}">
                  <a16:creationId xmlns:a16="http://schemas.microsoft.com/office/drawing/2014/main" id="{D46FCE58-6E48-204D-8744-B5ECFB00A4CD}"/>
                </a:ext>
              </a:extLst>
            </p:cNvPr>
            <p:cNvSpPr/>
            <p:nvPr/>
          </p:nvSpPr>
          <p:spPr>
            <a:xfrm>
              <a:off x="1029737" y="3777780"/>
              <a:ext cx="221213" cy="165909"/>
            </a:xfrm>
            <a:custGeom>
              <a:avLst/>
              <a:gdLst>
                <a:gd name="connsiteX0" fmla="*/ 522138 w 576152"/>
                <a:gd name="connsiteY0" fmla="*/ 0 h 432114"/>
                <a:gd name="connsiteX1" fmla="*/ 54014 w 576152"/>
                <a:gd name="connsiteY1" fmla="*/ 0 h 432114"/>
                <a:gd name="connsiteX2" fmla="*/ 0 w 576152"/>
                <a:gd name="connsiteY2" fmla="*/ 54014 h 432114"/>
                <a:gd name="connsiteX3" fmla="*/ 0 w 576152"/>
                <a:gd name="connsiteY3" fmla="*/ 378100 h 432114"/>
                <a:gd name="connsiteX4" fmla="*/ 54014 w 576152"/>
                <a:gd name="connsiteY4" fmla="*/ 432114 h 432114"/>
                <a:gd name="connsiteX5" fmla="*/ 522138 w 576152"/>
                <a:gd name="connsiteY5" fmla="*/ 432114 h 432114"/>
                <a:gd name="connsiteX6" fmla="*/ 576152 w 576152"/>
                <a:gd name="connsiteY6" fmla="*/ 378100 h 432114"/>
                <a:gd name="connsiteX7" fmla="*/ 576152 w 576152"/>
                <a:gd name="connsiteY7" fmla="*/ 54014 h 432114"/>
                <a:gd name="connsiteX8" fmla="*/ 522138 w 576152"/>
                <a:gd name="connsiteY8" fmla="*/ 0 h 432114"/>
                <a:gd name="connsiteX9" fmla="*/ 522138 w 576152"/>
                <a:gd name="connsiteY9" fmla="*/ 54014 h 432114"/>
                <a:gd name="connsiteX10" fmla="*/ 522138 w 576152"/>
                <a:gd name="connsiteY10" fmla="*/ 99926 h 432114"/>
                <a:gd name="connsiteX11" fmla="*/ 370684 w 576152"/>
                <a:gd name="connsiteY11" fmla="*/ 219759 h 432114"/>
                <a:gd name="connsiteX12" fmla="*/ 288076 w 576152"/>
                <a:gd name="connsiteY12" fmla="*/ 270071 h 432114"/>
                <a:gd name="connsiteX13" fmla="*/ 205468 w 576152"/>
                <a:gd name="connsiteY13" fmla="*/ 219759 h 432114"/>
                <a:gd name="connsiteX14" fmla="*/ 54014 w 576152"/>
                <a:gd name="connsiteY14" fmla="*/ 99926 h 432114"/>
                <a:gd name="connsiteX15" fmla="*/ 54014 w 576152"/>
                <a:gd name="connsiteY15" fmla="*/ 54014 h 432114"/>
                <a:gd name="connsiteX16" fmla="*/ 54014 w 576152"/>
                <a:gd name="connsiteY16" fmla="*/ 378100 h 432114"/>
                <a:gd name="connsiteX17" fmla="*/ 54014 w 576152"/>
                <a:gd name="connsiteY17" fmla="*/ 169245 h 432114"/>
                <a:gd name="connsiteX18" fmla="*/ 172103 w 576152"/>
                <a:gd name="connsiteY18" fmla="*/ 262239 h 432114"/>
                <a:gd name="connsiteX19" fmla="*/ 288076 w 576152"/>
                <a:gd name="connsiteY19" fmla="*/ 324131 h 432114"/>
                <a:gd name="connsiteX20" fmla="*/ 404038 w 576152"/>
                <a:gd name="connsiteY20" fmla="*/ 262295 h 432114"/>
                <a:gd name="connsiteX21" fmla="*/ 522194 w 576152"/>
                <a:gd name="connsiteY21" fmla="*/ 169290 h 432114"/>
                <a:gd name="connsiteX22" fmla="*/ 522194 w 576152"/>
                <a:gd name="connsiteY22" fmla="*/ 378100 h 4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6152" h="432114">
                  <a:moveTo>
                    <a:pt x="522138" y="0"/>
                  </a:moveTo>
                  <a:lnTo>
                    <a:pt x="54014" y="0"/>
                  </a:lnTo>
                  <a:cubicBezTo>
                    <a:pt x="24183" y="0"/>
                    <a:pt x="0" y="24183"/>
                    <a:pt x="0" y="54014"/>
                  </a:cubicBezTo>
                  <a:lnTo>
                    <a:pt x="0" y="378100"/>
                  </a:lnTo>
                  <a:cubicBezTo>
                    <a:pt x="0" y="407931"/>
                    <a:pt x="24183" y="432114"/>
                    <a:pt x="54014" y="432114"/>
                  </a:cubicBezTo>
                  <a:lnTo>
                    <a:pt x="522138" y="432114"/>
                  </a:lnTo>
                  <a:cubicBezTo>
                    <a:pt x="551969" y="432114"/>
                    <a:pt x="576152" y="407931"/>
                    <a:pt x="576152" y="378100"/>
                  </a:cubicBezTo>
                  <a:lnTo>
                    <a:pt x="576152" y="54014"/>
                  </a:lnTo>
                  <a:cubicBezTo>
                    <a:pt x="576152" y="24183"/>
                    <a:pt x="551969" y="0"/>
                    <a:pt x="522138" y="0"/>
                  </a:cubicBezTo>
                  <a:close/>
                  <a:moveTo>
                    <a:pt x="522138" y="54014"/>
                  </a:moveTo>
                  <a:lnTo>
                    <a:pt x="522138" y="99926"/>
                  </a:lnTo>
                  <a:cubicBezTo>
                    <a:pt x="496909" y="120474"/>
                    <a:pt x="456679" y="152433"/>
                    <a:pt x="370684" y="219759"/>
                  </a:cubicBezTo>
                  <a:cubicBezTo>
                    <a:pt x="351734" y="234669"/>
                    <a:pt x="314194" y="270488"/>
                    <a:pt x="288076" y="270071"/>
                  </a:cubicBezTo>
                  <a:cubicBezTo>
                    <a:pt x="261958" y="270488"/>
                    <a:pt x="224407" y="234669"/>
                    <a:pt x="205468" y="219759"/>
                  </a:cubicBezTo>
                  <a:cubicBezTo>
                    <a:pt x="119484" y="152433"/>
                    <a:pt x="79255" y="120486"/>
                    <a:pt x="54014" y="99926"/>
                  </a:cubicBezTo>
                  <a:lnTo>
                    <a:pt x="54014" y="54014"/>
                  </a:lnTo>
                  <a:close/>
                  <a:moveTo>
                    <a:pt x="54014" y="378100"/>
                  </a:moveTo>
                  <a:lnTo>
                    <a:pt x="54014" y="169245"/>
                  </a:lnTo>
                  <a:cubicBezTo>
                    <a:pt x="79795" y="189781"/>
                    <a:pt x="116367" y="218600"/>
                    <a:pt x="172103" y="262239"/>
                  </a:cubicBezTo>
                  <a:cubicBezTo>
                    <a:pt x="196691" y="281606"/>
                    <a:pt x="239767" y="324344"/>
                    <a:pt x="288076" y="324131"/>
                  </a:cubicBezTo>
                  <a:cubicBezTo>
                    <a:pt x="336149" y="324389"/>
                    <a:pt x="378674" y="282269"/>
                    <a:pt x="404038" y="262295"/>
                  </a:cubicBezTo>
                  <a:cubicBezTo>
                    <a:pt x="459774" y="218656"/>
                    <a:pt x="496312" y="189826"/>
                    <a:pt x="522194" y="169290"/>
                  </a:cubicBezTo>
                  <a:lnTo>
                    <a:pt x="522194" y="378100"/>
                  </a:lnTo>
                  <a:close/>
                </a:path>
              </a:pathLst>
            </a:custGeom>
            <a:solidFill>
              <a:srgbClr val="40919E"/>
            </a:solidFill>
            <a:ln w="1116" cap="flat">
              <a:noFill/>
              <a:prstDash val="solid"/>
              <a:miter/>
            </a:ln>
          </p:spPr>
          <p:txBody>
            <a:bodyPr rtlCol="0" anchor="ctr"/>
            <a:lstStyle/>
            <a:p>
              <a:endParaRPr lang="en-US" dirty="0"/>
            </a:p>
          </p:txBody>
        </p:sp>
      </p:grpSp>
      <p:sp>
        <p:nvSpPr>
          <p:cNvPr id="12" name="Slide Number Placeholder 11"/>
          <p:cNvSpPr>
            <a:spLocks noGrp="1"/>
          </p:cNvSpPr>
          <p:nvPr>
            <p:ph type="sldNum" sz="quarter" idx="12"/>
          </p:nvPr>
        </p:nvSpPr>
        <p:spPr/>
        <p:txBody>
          <a:bodyPr/>
          <a:lstStyle/>
          <a:p>
            <a:fld id="{83B61E77-9BA9-4F4B-8A45-FF7FFA153EA0}" type="slidenum">
              <a:rPr lang="en-US" smtClean="0"/>
              <a:t>14</a:t>
            </a:fld>
            <a:endParaRPr lang="en-US" dirty="0"/>
          </a:p>
        </p:txBody>
      </p:sp>
      <p:grpSp>
        <p:nvGrpSpPr>
          <p:cNvPr id="26" name="Group 25"/>
          <p:cNvGrpSpPr/>
          <p:nvPr/>
        </p:nvGrpSpPr>
        <p:grpSpPr>
          <a:xfrm>
            <a:off x="1531888" y="7252603"/>
            <a:ext cx="5294379" cy="748252"/>
            <a:chOff x="1021896" y="3910516"/>
            <a:chExt cx="5294379" cy="748252"/>
          </a:xfrm>
        </p:grpSpPr>
        <p:sp>
          <p:nvSpPr>
            <p:cNvPr id="18" name="Title 1">
              <a:extLst>
                <a:ext uri="{FF2B5EF4-FFF2-40B4-BE49-F238E27FC236}">
                  <a16:creationId xmlns:a16="http://schemas.microsoft.com/office/drawing/2014/main" id="{8807C494-CA40-CF4E-8260-55003ABF5FB1}"/>
                </a:ext>
              </a:extLst>
            </p:cNvPr>
            <p:cNvSpPr txBox="1">
              <a:spLocks/>
            </p:cNvSpPr>
            <p:nvPr/>
          </p:nvSpPr>
          <p:spPr>
            <a:xfrm>
              <a:off x="1021896" y="3910516"/>
              <a:ext cx="5294379" cy="325895"/>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00000"/>
                </a:lnSpc>
                <a:spcAft>
                  <a:spcPts val="1200"/>
                </a:spcAft>
              </a:pPr>
              <a:r>
                <a:rPr lang="en-US" sz="1600" b="1" spc="300" dirty="0">
                  <a:solidFill>
                    <a:schemeClr val="tx1">
                      <a:lumMod val="75000"/>
                      <a:lumOff val="25000"/>
                    </a:schemeClr>
                  </a:solidFill>
                </a:rPr>
                <a:t>Jennifer Dahlquist, </a:t>
              </a:r>
              <a:r>
                <a:rPr lang="en-US" sz="1600" dirty="0">
                  <a:solidFill>
                    <a:schemeClr val="tx1">
                      <a:lumMod val="75000"/>
                      <a:lumOff val="25000"/>
                    </a:schemeClr>
                  </a:solidFill>
                </a:rPr>
                <a:t>MHEC Vice President</a:t>
              </a:r>
              <a:endParaRPr lang="en-US" sz="1600" i="1" dirty="0">
                <a:solidFill>
                  <a:schemeClr val="tx1">
                    <a:lumMod val="75000"/>
                    <a:lumOff val="25000"/>
                  </a:schemeClr>
                </a:solidFill>
              </a:endParaRPr>
            </a:p>
          </p:txBody>
        </p:sp>
        <p:sp>
          <p:nvSpPr>
            <p:cNvPr id="19" name="Title 1">
              <a:extLst>
                <a:ext uri="{FF2B5EF4-FFF2-40B4-BE49-F238E27FC236}">
                  <a16:creationId xmlns:a16="http://schemas.microsoft.com/office/drawing/2014/main" id="{59269769-9B91-424A-B058-F1882EE8201B}"/>
                </a:ext>
              </a:extLst>
            </p:cNvPr>
            <p:cNvSpPr txBox="1">
              <a:spLocks/>
            </p:cNvSpPr>
            <p:nvPr/>
          </p:nvSpPr>
          <p:spPr>
            <a:xfrm>
              <a:off x="4171950" y="4153612"/>
              <a:ext cx="1928767" cy="483987"/>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50000"/>
                </a:lnSpc>
                <a:spcAft>
                  <a:spcPts val="1200"/>
                </a:spcAft>
              </a:pPr>
              <a:r>
                <a:rPr lang="en-US" sz="1600" dirty="0">
                  <a:solidFill>
                    <a:schemeClr val="tx1">
                      <a:lumMod val="75000"/>
                      <a:lumOff val="25000"/>
                    </a:schemeClr>
                  </a:solidFill>
                </a:rPr>
                <a:t>(612) 677-2762</a:t>
              </a:r>
            </a:p>
          </p:txBody>
        </p:sp>
        <p:sp>
          <p:nvSpPr>
            <p:cNvPr id="21" name="Graphic 35">
              <a:extLst>
                <a:ext uri="{FF2B5EF4-FFF2-40B4-BE49-F238E27FC236}">
                  <a16:creationId xmlns:a16="http://schemas.microsoft.com/office/drawing/2014/main" id="{BC85CF85-659E-5B47-893C-789FE1D78013}"/>
                </a:ext>
              </a:extLst>
            </p:cNvPr>
            <p:cNvSpPr/>
            <p:nvPr/>
          </p:nvSpPr>
          <p:spPr>
            <a:xfrm>
              <a:off x="3936331" y="4281424"/>
              <a:ext cx="269211" cy="269725"/>
            </a:xfrm>
            <a:custGeom>
              <a:avLst/>
              <a:gdLst>
                <a:gd name="connsiteX0" fmla="*/ 516122 w 531890"/>
                <a:gd name="connsiteY0" fmla="*/ 390859 h 532905"/>
                <a:gd name="connsiteX1" fmla="*/ 516122 w 531890"/>
                <a:gd name="connsiteY1" fmla="*/ 390859 h 532905"/>
                <a:gd name="connsiteX2" fmla="*/ 410950 w 531890"/>
                <a:gd name="connsiteY2" fmla="*/ 321285 h 532905"/>
                <a:gd name="connsiteX3" fmla="*/ 361900 w 531890"/>
                <a:gd name="connsiteY3" fmla="*/ 323604 h 532905"/>
                <a:gd name="connsiteX4" fmla="*/ 320272 w 531890"/>
                <a:gd name="connsiteY4" fmla="*/ 346796 h 532905"/>
                <a:gd name="connsiteX5" fmla="*/ 248611 w 531890"/>
                <a:gd name="connsiteY5" fmla="*/ 283135 h 532905"/>
                <a:gd name="connsiteX6" fmla="*/ 185530 w 531890"/>
                <a:gd name="connsiteY6" fmla="*/ 211706 h 532905"/>
                <a:gd name="connsiteX7" fmla="*/ 208722 w 531890"/>
                <a:gd name="connsiteY7" fmla="*/ 170078 h 532905"/>
                <a:gd name="connsiteX8" fmla="*/ 210925 w 531890"/>
                <a:gd name="connsiteY8" fmla="*/ 120796 h 532905"/>
                <a:gd name="connsiteX9" fmla="*/ 176138 w 531890"/>
                <a:gd name="connsiteY9" fmla="*/ 67688 h 532905"/>
                <a:gd name="connsiteX10" fmla="*/ 142511 w 531890"/>
                <a:gd name="connsiteY10" fmla="*/ 17247 h 532905"/>
                <a:gd name="connsiteX11" fmla="*/ 141351 w 531890"/>
                <a:gd name="connsiteY11" fmla="*/ 15624 h 532905"/>
                <a:gd name="connsiteX12" fmla="*/ 112710 w 531890"/>
                <a:gd name="connsiteY12" fmla="*/ 86 h 532905"/>
                <a:gd name="connsiteX13" fmla="*/ 78850 w 531890"/>
                <a:gd name="connsiteY13" fmla="*/ 10174 h 532905"/>
                <a:gd name="connsiteX14" fmla="*/ 35715 w 531890"/>
                <a:gd name="connsiteY14" fmla="*/ 46468 h 532905"/>
                <a:gd name="connsiteX15" fmla="*/ 12523 w 531890"/>
                <a:gd name="connsiteY15" fmla="*/ 71515 h 532905"/>
                <a:gd name="connsiteX16" fmla="*/ 0 w 531890"/>
                <a:gd name="connsiteY16" fmla="*/ 103055 h 532905"/>
                <a:gd name="connsiteX17" fmla="*/ 22496 w 531890"/>
                <a:gd name="connsiteY17" fmla="*/ 187819 h 532905"/>
                <a:gd name="connsiteX18" fmla="*/ 161643 w 531890"/>
                <a:gd name="connsiteY18" fmla="*/ 370567 h 532905"/>
                <a:gd name="connsiteX19" fmla="*/ 344391 w 531890"/>
                <a:gd name="connsiteY19" fmla="*/ 509715 h 532905"/>
                <a:gd name="connsiteX20" fmla="*/ 429271 w 531890"/>
                <a:gd name="connsiteY20" fmla="*/ 532906 h 532905"/>
                <a:gd name="connsiteX21" fmla="*/ 430431 w 531890"/>
                <a:gd name="connsiteY21" fmla="*/ 532906 h 532905"/>
                <a:gd name="connsiteX22" fmla="*/ 460811 w 531890"/>
                <a:gd name="connsiteY22" fmla="*/ 520035 h 532905"/>
                <a:gd name="connsiteX23" fmla="*/ 485858 w 531890"/>
                <a:gd name="connsiteY23" fmla="*/ 496843 h 532905"/>
                <a:gd name="connsiteX24" fmla="*/ 521804 w 531890"/>
                <a:gd name="connsiteY24" fmla="*/ 453244 h 532905"/>
                <a:gd name="connsiteX25" fmla="*/ 516122 w 531890"/>
                <a:gd name="connsiteY25" fmla="*/ 390859 h 532905"/>
                <a:gd name="connsiteX26" fmla="*/ 436113 w 531890"/>
                <a:gd name="connsiteY26" fmla="*/ 487103 h 532905"/>
                <a:gd name="connsiteX27" fmla="*/ 428111 w 531890"/>
                <a:gd name="connsiteY27" fmla="*/ 491625 h 532905"/>
                <a:gd name="connsiteX28" fmla="*/ 361552 w 531890"/>
                <a:gd name="connsiteY28" fmla="*/ 473072 h 532905"/>
                <a:gd name="connsiteX29" fmla="*/ 190285 w 531890"/>
                <a:gd name="connsiteY29" fmla="*/ 342157 h 532905"/>
                <a:gd name="connsiteX30" fmla="*/ 59486 w 531890"/>
                <a:gd name="connsiteY30" fmla="*/ 170426 h 532905"/>
                <a:gd name="connsiteX31" fmla="*/ 40817 w 531890"/>
                <a:gd name="connsiteY31" fmla="*/ 104446 h 532905"/>
                <a:gd name="connsiteX32" fmla="*/ 45339 w 531890"/>
                <a:gd name="connsiteY32" fmla="*/ 96445 h 532905"/>
                <a:gd name="connsiteX33" fmla="*/ 64008 w 531890"/>
                <a:gd name="connsiteY33" fmla="*/ 75689 h 532905"/>
                <a:gd name="connsiteX34" fmla="*/ 99607 w 531890"/>
                <a:gd name="connsiteY34" fmla="*/ 45425 h 532905"/>
                <a:gd name="connsiteX35" fmla="*/ 102274 w 531890"/>
                <a:gd name="connsiteY35" fmla="*/ 43569 h 532905"/>
                <a:gd name="connsiteX36" fmla="*/ 108883 w 531890"/>
                <a:gd name="connsiteY36" fmla="*/ 41366 h 532905"/>
                <a:gd name="connsiteX37" fmla="*/ 108883 w 531890"/>
                <a:gd name="connsiteY37" fmla="*/ 41366 h 532905"/>
                <a:gd name="connsiteX38" fmla="*/ 141351 w 531890"/>
                <a:gd name="connsiteY38" fmla="*/ 90068 h 532905"/>
                <a:gd name="connsiteX39" fmla="*/ 174746 w 531890"/>
                <a:gd name="connsiteY39" fmla="*/ 140857 h 532905"/>
                <a:gd name="connsiteX40" fmla="*/ 171964 w 531890"/>
                <a:gd name="connsiteY40" fmla="*/ 150945 h 532905"/>
                <a:gd name="connsiteX41" fmla="*/ 171964 w 531890"/>
                <a:gd name="connsiteY41" fmla="*/ 152105 h 532905"/>
                <a:gd name="connsiteX42" fmla="*/ 144018 w 531890"/>
                <a:gd name="connsiteY42" fmla="*/ 201502 h 532905"/>
                <a:gd name="connsiteX43" fmla="*/ 137756 w 531890"/>
                <a:gd name="connsiteY43" fmla="*/ 213098 h 532905"/>
                <a:gd name="connsiteX44" fmla="*/ 143670 w 531890"/>
                <a:gd name="connsiteY44" fmla="*/ 223186 h 532905"/>
                <a:gd name="connsiteX45" fmla="*/ 220317 w 531890"/>
                <a:gd name="connsiteY45" fmla="*/ 312241 h 532905"/>
                <a:gd name="connsiteX46" fmla="*/ 309372 w 531890"/>
                <a:gd name="connsiteY46" fmla="*/ 388656 h 532905"/>
                <a:gd name="connsiteX47" fmla="*/ 319576 w 531890"/>
                <a:gd name="connsiteY47" fmla="*/ 394570 h 532905"/>
                <a:gd name="connsiteX48" fmla="*/ 330244 w 531890"/>
                <a:gd name="connsiteY48" fmla="*/ 388540 h 532905"/>
                <a:gd name="connsiteX49" fmla="*/ 381381 w 531890"/>
                <a:gd name="connsiteY49" fmla="*/ 359667 h 532905"/>
                <a:gd name="connsiteX50" fmla="*/ 391585 w 531890"/>
                <a:gd name="connsiteY50" fmla="*/ 356884 h 532905"/>
                <a:gd name="connsiteX51" fmla="*/ 491192 w 531890"/>
                <a:gd name="connsiteY51" fmla="*/ 422863 h 532905"/>
                <a:gd name="connsiteX52" fmla="*/ 489684 w 531890"/>
                <a:gd name="connsiteY52" fmla="*/ 428661 h 532905"/>
                <a:gd name="connsiteX53" fmla="*/ 488873 w 531890"/>
                <a:gd name="connsiteY53" fmla="*/ 429821 h 532905"/>
                <a:gd name="connsiteX54" fmla="*/ 456753 w 531890"/>
                <a:gd name="connsiteY54" fmla="*/ 468086 h 532905"/>
                <a:gd name="connsiteX55" fmla="*/ 436113 w 531890"/>
                <a:gd name="connsiteY55" fmla="*/ 487103 h 5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1890" h="532905">
                  <a:moveTo>
                    <a:pt x="516122" y="390859"/>
                  </a:moveTo>
                  <a:lnTo>
                    <a:pt x="516122" y="390859"/>
                  </a:lnTo>
                  <a:cubicBezTo>
                    <a:pt x="507774" y="385061"/>
                    <a:pt x="424053" y="329286"/>
                    <a:pt x="410950" y="321285"/>
                  </a:cubicBezTo>
                  <a:cubicBezTo>
                    <a:pt x="395435" y="312902"/>
                    <a:pt x="376555" y="313794"/>
                    <a:pt x="361900" y="323604"/>
                  </a:cubicBezTo>
                  <a:cubicBezTo>
                    <a:pt x="352972" y="328359"/>
                    <a:pt x="331172" y="340882"/>
                    <a:pt x="320272" y="346796"/>
                  </a:cubicBezTo>
                  <a:cubicBezTo>
                    <a:pt x="294661" y="327599"/>
                    <a:pt x="270691" y="306306"/>
                    <a:pt x="248611" y="283135"/>
                  </a:cubicBezTo>
                  <a:cubicBezTo>
                    <a:pt x="225577" y="261177"/>
                    <a:pt x="204473" y="237279"/>
                    <a:pt x="185530" y="211706"/>
                  </a:cubicBezTo>
                  <a:cubicBezTo>
                    <a:pt x="191792" y="200690"/>
                    <a:pt x="204083" y="179122"/>
                    <a:pt x="208722" y="170078"/>
                  </a:cubicBezTo>
                  <a:cubicBezTo>
                    <a:pt x="218810" y="150829"/>
                    <a:pt x="219622" y="134247"/>
                    <a:pt x="210925" y="120796"/>
                  </a:cubicBezTo>
                  <a:cubicBezTo>
                    <a:pt x="207214" y="114883"/>
                    <a:pt x="189937" y="88676"/>
                    <a:pt x="176138" y="67688"/>
                  </a:cubicBezTo>
                  <a:cubicBezTo>
                    <a:pt x="159440" y="42410"/>
                    <a:pt x="147265" y="24089"/>
                    <a:pt x="142511" y="17247"/>
                  </a:cubicBezTo>
                  <a:lnTo>
                    <a:pt x="141351" y="15624"/>
                  </a:lnTo>
                  <a:cubicBezTo>
                    <a:pt x="134641" y="6384"/>
                    <a:pt x="124114" y="673"/>
                    <a:pt x="112710" y="86"/>
                  </a:cubicBezTo>
                  <a:cubicBezTo>
                    <a:pt x="100591" y="-611"/>
                    <a:pt x="88612" y="2959"/>
                    <a:pt x="78850" y="10174"/>
                  </a:cubicBezTo>
                  <a:cubicBezTo>
                    <a:pt x="63670" y="21286"/>
                    <a:pt x="49259" y="33412"/>
                    <a:pt x="35715" y="46468"/>
                  </a:cubicBezTo>
                  <a:cubicBezTo>
                    <a:pt x="27331" y="54187"/>
                    <a:pt x="19576" y="62563"/>
                    <a:pt x="12523" y="71515"/>
                  </a:cubicBezTo>
                  <a:cubicBezTo>
                    <a:pt x="4720" y="80198"/>
                    <a:pt x="279" y="91384"/>
                    <a:pt x="0" y="103055"/>
                  </a:cubicBezTo>
                  <a:cubicBezTo>
                    <a:pt x="1411" y="132584"/>
                    <a:pt x="9079" y="161476"/>
                    <a:pt x="22496" y="187819"/>
                  </a:cubicBezTo>
                  <a:cubicBezTo>
                    <a:pt x="48238" y="242551"/>
                    <a:pt x="94968" y="303776"/>
                    <a:pt x="161643" y="370567"/>
                  </a:cubicBezTo>
                  <a:cubicBezTo>
                    <a:pt x="228318" y="437358"/>
                    <a:pt x="289196" y="483856"/>
                    <a:pt x="344391" y="509715"/>
                  </a:cubicBezTo>
                  <a:cubicBezTo>
                    <a:pt x="370705" y="523416"/>
                    <a:pt x="399646" y="531323"/>
                    <a:pt x="429271" y="532906"/>
                  </a:cubicBezTo>
                  <a:lnTo>
                    <a:pt x="430431" y="532906"/>
                  </a:lnTo>
                  <a:cubicBezTo>
                    <a:pt x="441735" y="532233"/>
                    <a:pt x="452464" y="527688"/>
                    <a:pt x="460811" y="520035"/>
                  </a:cubicBezTo>
                  <a:cubicBezTo>
                    <a:pt x="469765" y="512986"/>
                    <a:pt x="478141" y="505231"/>
                    <a:pt x="485858" y="496843"/>
                  </a:cubicBezTo>
                  <a:cubicBezTo>
                    <a:pt x="498855" y="483178"/>
                    <a:pt x="510869" y="468609"/>
                    <a:pt x="521804" y="453244"/>
                  </a:cubicBezTo>
                  <a:cubicBezTo>
                    <a:pt x="537227" y="431328"/>
                    <a:pt x="534676" y="403962"/>
                    <a:pt x="516122" y="390859"/>
                  </a:cubicBezTo>
                  <a:close/>
                  <a:moveTo>
                    <a:pt x="436113" y="487103"/>
                  </a:moveTo>
                  <a:cubicBezTo>
                    <a:pt x="433622" y="488904"/>
                    <a:pt x="430939" y="490421"/>
                    <a:pt x="428111" y="491625"/>
                  </a:cubicBezTo>
                  <a:cubicBezTo>
                    <a:pt x="404831" y="490410"/>
                    <a:pt x="382105" y="484075"/>
                    <a:pt x="361552" y="473072"/>
                  </a:cubicBezTo>
                  <a:cubicBezTo>
                    <a:pt x="311111" y="449881"/>
                    <a:pt x="253481" y="405354"/>
                    <a:pt x="190285" y="342157"/>
                  </a:cubicBezTo>
                  <a:cubicBezTo>
                    <a:pt x="127088" y="278961"/>
                    <a:pt x="83141" y="220983"/>
                    <a:pt x="59486" y="170426"/>
                  </a:cubicBezTo>
                  <a:cubicBezTo>
                    <a:pt x="48592" y="150030"/>
                    <a:pt x="42225" y="127525"/>
                    <a:pt x="40817" y="104446"/>
                  </a:cubicBezTo>
                  <a:cubicBezTo>
                    <a:pt x="42015" y="101616"/>
                    <a:pt x="43532" y="98932"/>
                    <a:pt x="45339" y="96445"/>
                  </a:cubicBezTo>
                  <a:cubicBezTo>
                    <a:pt x="51011" y="89050"/>
                    <a:pt x="57253" y="82111"/>
                    <a:pt x="64008" y="75689"/>
                  </a:cubicBezTo>
                  <a:cubicBezTo>
                    <a:pt x="75286" y="64929"/>
                    <a:pt x="87172" y="54824"/>
                    <a:pt x="99607" y="45425"/>
                  </a:cubicBezTo>
                  <a:lnTo>
                    <a:pt x="102274" y="43569"/>
                  </a:lnTo>
                  <a:cubicBezTo>
                    <a:pt x="104107" y="42004"/>
                    <a:pt x="106477" y="41214"/>
                    <a:pt x="108883" y="41366"/>
                  </a:cubicBezTo>
                  <a:lnTo>
                    <a:pt x="108883" y="41366"/>
                  </a:lnTo>
                  <a:cubicBezTo>
                    <a:pt x="113290" y="47860"/>
                    <a:pt x="126856" y="68152"/>
                    <a:pt x="141351" y="90068"/>
                  </a:cubicBezTo>
                  <a:cubicBezTo>
                    <a:pt x="155846" y="111984"/>
                    <a:pt x="169992" y="133436"/>
                    <a:pt x="174746" y="140857"/>
                  </a:cubicBezTo>
                  <a:cubicBezTo>
                    <a:pt x="174599" y="144388"/>
                    <a:pt x="173647" y="147839"/>
                    <a:pt x="171964" y="150945"/>
                  </a:cubicBezTo>
                  <a:lnTo>
                    <a:pt x="171964" y="152105"/>
                  </a:lnTo>
                  <a:cubicBezTo>
                    <a:pt x="167093" y="161149"/>
                    <a:pt x="152367" y="186892"/>
                    <a:pt x="144018" y="201502"/>
                  </a:cubicBezTo>
                  <a:lnTo>
                    <a:pt x="137756" y="213098"/>
                  </a:lnTo>
                  <a:lnTo>
                    <a:pt x="143670" y="223186"/>
                  </a:lnTo>
                  <a:cubicBezTo>
                    <a:pt x="144134" y="224346"/>
                    <a:pt x="162339" y="255190"/>
                    <a:pt x="220317" y="312241"/>
                  </a:cubicBezTo>
                  <a:cubicBezTo>
                    <a:pt x="278296" y="369291"/>
                    <a:pt x="308096" y="387844"/>
                    <a:pt x="309372" y="388656"/>
                  </a:cubicBezTo>
                  <a:lnTo>
                    <a:pt x="319576" y="394570"/>
                  </a:lnTo>
                  <a:lnTo>
                    <a:pt x="330244" y="388540"/>
                  </a:lnTo>
                  <a:cubicBezTo>
                    <a:pt x="340101" y="382858"/>
                    <a:pt x="372916" y="364189"/>
                    <a:pt x="381381" y="359667"/>
                  </a:cubicBezTo>
                  <a:cubicBezTo>
                    <a:pt x="384557" y="358053"/>
                    <a:pt x="388030" y="357105"/>
                    <a:pt x="391585" y="356884"/>
                  </a:cubicBezTo>
                  <a:cubicBezTo>
                    <a:pt x="404340" y="365117"/>
                    <a:pt x="477277" y="413471"/>
                    <a:pt x="491192" y="422863"/>
                  </a:cubicBezTo>
                  <a:cubicBezTo>
                    <a:pt x="491382" y="424912"/>
                    <a:pt x="490849" y="426963"/>
                    <a:pt x="489684" y="428661"/>
                  </a:cubicBezTo>
                  <a:lnTo>
                    <a:pt x="488873" y="429821"/>
                  </a:lnTo>
                  <a:cubicBezTo>
                    <a:pt x="478979" y="443237"/>
                    <a:pt x="468251" y="456017"/>
                    <a:pt x="456753" y="468086"/>
                  </a:cubicBezTo>
                  <a:cubicBezTo>
                    <a:pt x="450366" y="474940"/>
                    <a:pt x="443465" y="481298"/>
                    <a:pt x="436113" y="487103"/>
                  </a:cubicBezTo>
                  <a:close/>
                </a:path>
              </a:pathLst>
            </a:custGeom>
            <a:solidFill>
              <a:srgbClr val="B21E28"/>
            </a:solidFill>
            <a:ln w="11596" cap="flat">
              <a:noFill/>
              <a:prstDash val="solid"/>
              <a:miter/>
            </a:ln>
          </p:spPr>
          <p:txBody>
            <a:bodyPr rtlCol="0" anchor="ctr"/>
            <a:lstStyle/>
            <a:p>
              <a:endParaRPr lang="en-US" dirty="0"/>
            </a:p>
          </p:txBody>
        </p:sp>
        <p:sp>
          <p:nvSpPr>
            <p:cNvPr id="22" name="Graphic 28">
              <a:extLst>
                <a:ext uri="{FF2B5EF4-FFF2-40B4-BE49-F238E27FC236}">
                  <a16:creationId xmlns:a16="http://schemas.microsoft.com/office/drawing/2014/main" id="{D46FCE58-6E48-204D-8744-B5ECFB00A4CD}"/>
                </a:ext>
              </a:extLst>
            </p:cNvPr>
            <p:cNvSpPr/>
            <p:nvPr/>
          </p:nvSpPr>
          <p:spPr>
            <a:xfrm>
              <a:off x="1085125" y="4321996"/>
              <a:ext cx="231675" cy="173756"/>
            </a:xfrm>
            <a:custGeom>
              <a:avLst/>
              <a:gdLst>
                <a:gd name="connsiteX0" fmla="*/ 522138 w 576152"/>
                <a:gd name="connsiteY0" fmla="*/ 0 h 432114"/>
                <a:gd name="connsiteX1" fmla="*/ 54014 w 576152"/>
                <a:gd name="connsiteY1" fmla="*/ 0 h 432114"/>
                <a:gd name="connsiteX2" fmla="*/ 0 w 576152"/>
                <a:gd name="connsiteY2" fmla="*/ 54014 h 432114"/>
                <a:gd name="connsiteX3" fmla="*/ 0 w 576152"/>
                <a:gd name="connsiteY3" fmla="*/ 378100 h 432114"/>
                <a:gd name="connsiteX4" fmla="*/ 54014 w 576152"/>
                <a:gd name="connsiteY4" fmla="*/ 432114 h 432114"/>
                <a:gd name="connsiteX5" fmla="*/ 522138 w 576152"/>
                <a:gd name="connsiteY5" fmla="*/ 432114 h 432114"/>
                <a:gd name="connsiteX6" fmla="*/ 576152 w 576152"/>
                <a:gd name="connsiteY6" fmla="*/ 378100 h 432114"/>
                <a:gd name="connsiteX7" fmla="*/ 576152 w 576152"/>
                <a:gd name="connsiteY7" fmla="*/ 54014 h 432114"/>
                <a:gd name="connsiteX8" fmla="*/ 522138 w 576152"/>
                <a:gd name="connsiteY8" fmla="*/ 0 h 432114"/>
                <a:gd name="connsiteX9" fmla="*/ 522138 w 576152"/>
                <a:gd name="connsiteY9" fmla="*/ 54014 h 432114"/>
                <a:gd name="connsiteX10" fmla="*/ 522138 w 576152"/>
                <a:gd name="connsiteY10" fmla="*/ 99926 h 432114"/>
                <a:gd name="connsiteX11" fmla="*/ 370684 w 576152"/>
                <a:gd name="connsiteY11" fmla="*/ 219759 h 432114"/>
                <a:gd name="connsiteX12" fmla="*/ 288076 w 576152"/>
                <a:gd name="connsiteY12" fmla="*/ 270071 h 432114"/>
                <a:gd name="connsiteX13" fmla="*/ 205468 w 576152"/>
                <a:gd name="connsiteY13" fmla="*/ 219759 h 432114"/>
                <a:gd name="connsiteX14" fmla="*/ 54014 w 576152"/>
                <a:gd name="connsiteY14" fmla="*/ 99926 h 432114"/>
                <a:gd name="connsiteX15" fmla="*/ 54014 w 576152"/>
                <a:gd name="connsiteY15" fmla="*/ 54014 h 432114"/>
                <a:gd name="connsiteX16" fmla="*/ 54014 w 576152"/>
                <a:gd name="connsiteY16" fmla="*/ 378100 h 432114"/>
                <a:gd name="connsiteX17" fmla="*/ 54014 w 576152"/>
                <a:gd name="connsiteY17" fmla="*/ 169245 h 432114"/>
                <a:gd name="connsiteX18" fmla="*/ 172103 w 576152"/>
                <a:gd name="connsiteY18" fmla="*/ 262239 h 432114"/>
                <a:gd name="connsiteX19" fmla="*/ 288076 w 576152"/>
                <a:gd name="connsiteY19" fmla="*/ 324131 h 432114"/>
                <a:gd name="connsiteX20" fmla="*/ 404038 w 576152"/>
                <a:gd name="connsiteY20" fmla="*/ 262295 h 432114"/>
                <a:gd name="connsiteX21" fmla="*/ 522194 w 576152"/>
                <a:gd name="connsiteY21" fmla="*/ 169290 h 432114"/>
                <a:gd name="connsiteX22" fmla="*/ 522194 w 576152"/>
                <a:gd name="connsiteY22" fmla="*/ 378100 h 4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6152" h="432114">
                  <a:moveTo>
                    <a:pt x="522138" y="0"/>
                  </a:moveTo>
                  <a:lnTo>
                    <a:pt x="54014" y="0"/>
                  </a:lnTo>
                  <a:cubicBezTo>
                    <a:pt x="24183" y="0"/>
                    <a:pt x="0" y="24183"/>
                    <a:pt x="0" y="54014"/>
                  </a:cubicBezTo>
                  <a:lnTo>
                    <a:pt x="0" y="378100"/>
                  </a:lnTo>
                  <a:cubicBezTo>
                    <a:pt x="0" y="407931"/>
                    <a:pt x="24183" y="432114"/>
                    <a:pt x="54014" y="432114"/>
                  </a:cubicBezTo>
                  <a:lnTo>
                    <a:pt x="522138" y="432114"/>
                  </a:lnTo>
                  <a:cubicBezTo>
                    <a:pt x="551969" y="432114"/>
                    <a:pt x="576152" y="407931"/>
                    <a:pt x="576152" y="378100"/>
                  </a:cubicBezTo>
                  <a:lnTo>
                    <a:pt x="576152" y="54014"/>
                  </a:lnTo>
                  <a:cubicBezTo>
                    <a:pt x="576152" y="24183"/>
                    <a:pt x="551969" y="0"/>
                    <a:pt x="522138" y="0"/>
                  </a:cubicBezTo>
                  <a:close/>
                  <a:moveTo>
                    <a:pt x="522138" y="54014"/>
                  </a:moveTo>
                  <a:lnTo>
                    <a:pt x="522138" y="99926"/>
                  </a:lnTo>
                  <a:cubicBezTo>
                    <a:pt x="496909" y="120474"/>
                    <a:pt x="456679" y="152433"/>
                    <a:pt x="370684" y="219759"/>
                  </a:cubicBezTo>
                  <a:cubicBezTo>
                    <a:pt x="351734" y="234669"/>
                    <a:pt x="314194" y="270488"/>
                    <a:pt x="288076" y="270071"/>
                  </a:cubicBezTo>
                  <a:cubicBezTo>
                    <a:pt x="261958" y="270488"/>
                    <a:pt x="224407" y="234669"/>
                    <a:pt x="205468" y="219759"/>
                  </a:cubicBezTo>
                  <a:cubicBezTo>
                    <a:pt x="119484" y="152433"/>
                    <a:pt x="79255" y="120486"/>
                    <a:pt x="54014" y="99926"/>
                  </a:cubicBezTo>
                  <a:lnTo>
                    <a:pt x="54014" y="54014"/>
                  </a:lnTo>
                  <a:close/>
                  <a:moveTo>
                    <a:pt x="54014" y="378100"/>
                  </a:moveTo>
                  <a:lnTo>
                    <a:pt x="54014" y="169245"/>
                  </a:lnTo>
                  <a:cubicBezTo>
                    <a:pt x="79795" y="189781"/>
                    <a:pt x="116367" y="218600"/>
                    <a:pt x="172103" y="262239"/>
                  </a:cubicBezTo>
                  <a:cubicBezTo>
                    <a:pt x="196691" y="281606"/>
                    <a:pt x="239767" y="324344"/>
                    <a:pt x="288076" y="324131"/>
                  </a:cubicBezTo>
                  <a:cubicBezTo>
                    <a:pt x="336149" y="324389"/>
                    <a:pt x="378674" y="282269"/>
                    <a:pt x="404038" y="262295"/>
                  </a:cubicBezTo>
                  <a:cubicBezTo>
                    <a:pt x="459774" y="218656"/>
                    <a:pt x="496312" y="189826"/>
                    <a:pt x="522194" y="169290"/>
                  </a:cubicBezTo>
                  <a:lnTo>
                    <a:pt x="522194" y="378100"/>
                  </a:lnTo>
                  <a:close/>
                </a:path>
              </a:pathLst>
            </a:custGeom>
            <a:solidFill>
              <a:srgbClr val="B21E28"/>
            </a:solidFill>
            <a:ln w="1116" cap="flat">
              <a:noFill/>
              <a:prstDash val="solid"/>
              <a:miter/>
            </a:ln>
          </p:spPr>
          <p:txBody>
            <a:bodyPr rtlCol="0" anchor="ctr"/>
            <a:lstStyle/>
            <a:p>
              <a:endParaRPr lang="en-US" dirty="0"/>
            </a:p>
          </p:txBody>
        </p:sp>
        <p:sp>
          <p:nvSpPr>
            <p:cNvPr id="25" name="Title 1">
              <a:extLst>
                <a:ext uri="{FF2B5EF4-FFF2-40B4-BE49-F238E27FC236}">
                  <a16:creationId xmlns:a16="http://schemas.microsoft.com/office/drawing/2014/main" id="{59269769-9B91-424A-B058-F1882EE8201B}"/>
                </a:ext>
              </a:extLst>
            </p:cNvPr>
            <p:cNvSpPr txBox="1">
              <a:spLocks/>
            </p:cNvSpPr>
            <p:nvPr/>
          </p:nvSpPr>
          <p:spPr>
            <a:xfrm>
              <a:off x="1316800" y="4158979"/>
              <a:ext cx="2706778" cy="499789"/>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50000"/>
                </a:lnSpc>
                <a:spcAft>
                  <a:spcPts val="1200"/>
                </a:spcAft>
              </a:pPr>
              <a:r>
                <a:rPr lang="en-US" sz="1600" dirty="0">
                  <a:solidFill>
                    <a:schemeClr val="tx1">
                      <a:lumMod val="75000"/>
                      <a:lumOff val="25000"/>
                    </a:schemeClr>
                  </a:solidFill>
                </a:rPr>
                <a:t>jenniferd@mhec.org</a:t>
              </a:r>
            </a:p>
          </p:txBody>
        </p:sp>
      </p:gr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1831" y="1415086"/>
            <a:ext cx="3599818" cy="3661884"/>
          </a:xfrm>
          <a:prstGeom prst="rect">
            <a:avLst/>
          </a:prstGeom>
        </p:spPr>
      </p:pic>
    </p:spTree>
    <p:extLst>
      <p:ext uri="{BB962C8B-B14F-4D97-AF65-F5344CB8AC3E}">
        <p14:creationId xmlns:p14="http://schemas.microsoft.com/office/powerpoint/2010/main" val="81627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2770" y="368775"/>
            <a:ext cx="11311899" cy="647833"/>
          </a:xfrm>
        </p:spPr>
        <p:txBody>
          <a:bodyPr>
            <a:normAutofit fontScale="90000"/>
          </a:bodyPr>
          <a:lstStyle/>
          <a:p>
            <a:r>
              <a:rPr lang="en-US" dirty="0"/>
              <a:t>COVID has Detrimentally Impacted the College Experience</a:t>
            </a:r>
          </a:p>
        </p:txBody>
      </p:sp>
      <p:pic>
        <p:nvPicPr>
          <p:cNvPr id="5" name="Picture 4">
            <a:extLst>
              <a:ext uri="{FF2B5EF4-FFF2-40B4-BE49-F238E27FC236}">
                <a16:creationId xmlns:a16="http://schemas.microsoft.com/office/drawing/2014/main" id="{3EBD09B7-B02B-7843-8453-2A2AEEDFDD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 t="25899" r="37" b="31666"/>
          <a:stretch/>
        </p:blipFill>
        <p:spPr>
          <a:xfrm flipH="1">
            <a:off x="6102012" y="3768772"/>
            <a:ext cx="5963727" cy="1687566"/>
          </a:xfrm>
          <a:prstGeom prst="rect">
            <a:avLst/>
          </a:prstGeom>
        </p:spPr>
      </p:pic>
      <p:pic>
        <p:nvPicPr>
          <p:cNvPr id="6" name="Picture 5">
            <a:extLst>
              <a:ext uri="{FF2B5EF4-FFF2-40B4-BE49-F238E27FC236}">
                <a16:creationId xmlns:a16="http://schemas.microsoft.com/office/drawing/2014/main" id="{3765C001-6517-134A-956A-5E50396450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 t="13823" r="-133" b="43705"/>
          <a:stretch/>
        </p:blipFill>
        <p:spPr>
          <a:xfrm flipH="1">
            <a:off x="103781" y="3768773"/>
            <a:ext cx="5980980" cy="1693316"/>
          </a:xfrm>
          <a:prstGeom prst="rect">
            <a:avLst/>
          </a:prstGeom>
        </p:spPr>
      </p:pic>
      <p:pic>
        <p:nvPicPr>
          <p:cNvPr id="7" name="Picture 6">
            <a:extLst>
              <a:ext uri="{FF2B5EF4-FFF2-40B4-BE49-F238E27FC236}">
                <a16:creationId xmlns:a16="http://schemas.microsoft.com/office/drawing/2014/main" id="{68B862E7-5276-6E48-A271-1508DE91D4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8" t="18462" r="-288" b="40288"/>
          <a:stretch/>
        </p:blipFill>
        <p:spPr>
          <a:xfrm>
            <a:off x="6084761" y="1016608"/>
            <a:ext cx="5980981" cy="1644771"/>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480" t="24240" r="-480" b="28862"/>
          <a:stretch/>
        </p:blipFill>
        <p:spPr>
          <a:xfrm>
            <a:off x="103781" y="1016609"/>
            <a:ext cx="5988390" cy="1644770"/>
          </a:xfrm>
          <a:prstGeom prst="rect">
            <a:avLst/>
          </a:prstGeom>
        </p:spPr>
      </p:pic>
      <p:graphicFrame>
        <p:nvGraphicFramePr>
          <p:cNvPr id="9" name="Content Placeholder 5"/>
          <p:cNvGraphicFramePr>
            <a:graphicFrameLocks/>
          </p:cNvGraphicFramePr>
          <p:nvPr/>
        </p:nvGraphicFramePr>
        <p:xfrm>
          <a:off x="111190" y="1016657"/>
          <a:ext cx="11961962" cy="5504230"/>
        </p:xfrm>
        <a:graphic>
          <a:graphicData uri="http://schemas.openxmlformats.org/drawingml/2006/table">
            <a:tbl>
              <a:tblPr firstRow="1" bandRow="1">
                <a:tableStyleId>{5940675A-B579-460E-94D1-54222C63F5DA}</a:tableStyleId>
              </a:tblPr>
              <a:tblGrid>
                <a:gridCol w="5980981">
                  <a:extLst>
                    <a:ext uri="{9D8B030D-6E8A-4147-A177-3AD203B41FA5}">
                      <a16:colId xmlns:a16="http://schemas.microsoft.com/office/drawing/2014/main" val="20000"/>
                    </a:ext>
                  </a:extLst>
                </a:gridCol>
                <a:gridCol w="5980981">
                  <a:extLst>
                    <a:ext uri="{9D8B030D-6E8A-4147-A177-3AD203B41FA5}">
                      <a16:colId xmlns:a16="http://schemas.microsoft.com/office/drawing/2014/main" val="20001"/>
                    </a:ext>
                  </a:extLst>
                </a:gridCol>
              </a:tblGrid>
              <a:tr h="2752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spc="300" dirty="0">
                          <a:solidFill>
                            <a:schemeClr val="tx1"/>
                          </a:solidFill>
                          <a:latin typeface="+mj-lt"/>
                          <a:ea typeface="+mn-ea"/>
                          <a:cs typeface="+mn-cs"/>
                        </a:rPr>
                        <a:t>60 percent </a:t>
                      </a:r>
                      <a:r>
                        <a:rPr lang="en-US" sz="1800" kern="1200" spc="300" dirty="0">
                          <a:solidFill>
                            <a:schemeClr val="tx1"/>
                          </a:solidFill>
                          <a:latin typeface="+mj-lt"/>
                          <a:ea typeface="+mn-ea"/>
                          <a:cs typeface="+mn-cs"/>
                        </a:rPr>
                        <a:t>of students indicate that the pandemic has made it more </a:t>
                      </a:r>
                      <a:r>
                        <a:rPr lang="en-US" sz="1800" b="1" kern="1200" spc="300" dirty="0">
                          <a:solidFill>
                            <a:srgbClr val="3F8E9B"/>
                          </a:solidFill>
                          <a:latin typeface="+mj-lt"/>
                          <a:ea typeface="+mn-ea"/>
                          <a:cs typeface="+mn-cs"/>
                        </a:rPr>
                        <a:t>difficult to access mental health care</a:t>
                      </a:r>
                    </a:p>
                  </a:txBody>
                  <a:tcPr marL="274320" marR="182880" marB="182880" anchor="b">
                    <a:lnL w="12700" cmpd="sng">
                      <a:noFill/>
                    </a:lnL>
                    <a:lnR w="12700" cap="flat" cmpd="sng" algn="ctr">
                      <a:solidFill>
                        <a:srgbClr val="3F8E9B"/>
                      </a:solidFill>
                      <a:prstDash val="solid"/>
                      <a:round/>
                      <a:headEnd type="none" w="med" len="med"/>
                      <a:tailEnd type="none" w="med" len="med"/>
                    </a:lnR>
                    <a:lnT w="12700" cmpd="sng">
                      <a:noFill/>
                    </a:lnT>
                    <a:lnB w="12700" cap="flat" cmpd="sng" algn="ctr">
                      <a:solidFill>
                        <a:srgbClr val="3F8E9B"/>
                      </a:solidFill>
                      <a:prstDash val="solid"/>
                      <a:round/>
                      <a:headEnd type="none" w="med" len="med"/>
                      <a:tailEnd type="none" w="med" len="med"/>
                    </a:lnB>
                    <a:lnTlToBr w="12700" cmpd="sng">
                      <a:noFill/>
                      <a:prstDash val="solid"/>
                    </a:lnTlToBr>
                    <a:lnBlToTr w="12700" cmpd="sng">
                      <a:noFill/>
                      <a:prstDash val="solid"/>
                    </a:lnBlToTr>
                    <a:solidFill>
                      <a:schemeClr val="bg1">
                        <a:alpha val="6980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spc="300" dirty="0">
                          <a:solidFill>
                            <a:schemeClr val="tx1"/>
                          </a:solidFill>
                          <a:latin typeface="+mj-lt"/>
                          <a:ea typeface="+mn-ea"/>
                          <a:cs typeface="+mn-cs"/>
                        </a:rPr>
                        <a:t>66 percent</a:t>
                      </a:r>
                      <a:r>
                        <a:rPr lang="en-US" sz="1800" kern="1200" spc="300" dirty="0">
                          <a:solidFill>
                            <a:schemeClr val="tx1"/>
                          </a:solidFill>
                          <a:latin typeface="+mj-lt"/>
                          <a:ea typeface="+mn-ea"/>
                          <a:cs typeface="+mn-cs"/>
                        </a:rPr>
                        <a:t> of students reported that the pandemic has resulted in more </a:t>
                      </a:r>
                      <a:r>
                        <a:rPr lang="en-US" sz="1800" b="1" kern="1200" spc="300" dirty="0">
                          <a:solidFill>
                            <a:srgbClr val="3F8E9B"/>
                          </a:solidFill>
                          <a:latin typeface="+mj-lt"/>
                          <a:ea typeface="+mn-ea"/>
                          <a:cs typeface="+mn-cs"/>
                        </a:rPr>
                        <a:t>financial stress</a:t>
                      </a:r>
                    </a:p>
                  </a:txBody>
                  <a:tcPr marL="274320" marR="182880" marB="182880" anchor="b">
                    <a:lnL w="12700" cap="flat" cmpd="sng" algn="ctr">
                      <a:solidFill>
                        <a:srgbClr val="3F8E9B"/>
                      </a:solidFill>
                      <a:prstDash val="solid"/>
                      <a:round/>
                      <a:headEnd type="none" w="med" len="med"/>
                      <a:tailEnd type="none" w="med" len="med"/>
                    </a:lnL>
                    <a:lnR w="12700" cmpd="sng">
                      <a:noFill/>
                    </a:lnR>
                    <a:lnT w="12700" cmpd="sng">
                      <a:noFill/>
                    </a:lnT>
                    <a:lnB w="12700" cap="flat" cmpd="sng" algn="ctr">
                      <a:solidFill>
                        <a:srgbClr val="3F8E9B"/>
                      </a:solidFill>
                      <a:prstDash val="solid"/>
                      <a:round/>
                      <a:headEnd type="none" w="med" len="med"/>
                      <a:tailEnd type="none" w="med" len="med"/>
                    </a:lnB>
                    <a:lnTlToBr w="12700" cmpd="sng">
                      <a:noFill/>
                      <a:prstDash val="solid"/>
                    </a:lnTlToBr>
                    <a:lnBlToTr w="12700" cmpd="sng">
                      <a:noFill/>
                      <a:prstDash val="solid"/>
                    </a:lnBlToTr>
                    <a:solidFill>
                      <a:schemeClr val="bg1">
                        <a:alpha val="69804"/>
                      </a:schemeClr>
                    </a:solidFill>
                  </a:tcPr>
                </a:tc>
                <a:extLst>
                  <a:ext uri="{0D108BD9-81ED-4DB2-BD59-A6C34878D82A}">
                    <a16:rowId xmlns:a16="http://schemas.microsoft.com/office/drawing/2014/main" val="10000"/>
                  </a:ext>
                </a:extLst>
              </a:tr>
              <a:tr h="2752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spc="300" dirty="0">
                          <a:solidFill>
                            <a:schemeClr val="tx1"/>
                          </a:solidFill>
                          <a:latin typeface="+mj-lt"/>
                          <a:ea typeface="+mn-ea"/>
                          <a:cs typeface="+mn-cs"/>
                        </a:rPr>
                        <a:t>46 percent </a:t>
                      </a:r>
                      <a:r>
                        <a:rPr lang="en-US" sz="1800" kern="1200" spc="300" dirty="0">
                          <a:solidFill>
                            <a:schemeClr val="tx1"/>
                          </a:solidFill>
                          <a:latin typeface="+mj-lt"/>
                          <a:ea typeface="+mn-ea"/>
                          <a:cs typeface="+mn-cs"/>
                        </a:rPr>
                        <a:t>of at-risk students taking</a:t>
                      </a:r>
                      <a:r>
                        <a:rPr lang="en-US" sz="1800" kern="1200" spc="300" baseline="0" dirty="0">
                          <a:solidFill>
                            <a:schemeClr val="tx1"/>
                          </a:solidFill>
                          <a:latin typeface="+mj-lt"/>
                          <a:ea typeface="+mn-ea"/>
                          <a:cs typeface="+mn-cs"/>
                        </a:rPr>
                        <a:t> </a:t>
                      </a:r>
                      <a:r>
                        <a:rPr lang="en-US" sz="1800" kern="1200" spc="300" dirty="0">
                          <a:solidFill>
                            <a:schemeClr val="tx1"/>
                          </a:solidFill>
                          <a:latin typeface="+mj-lt"/>
                          <a:ea typeface="+mn-ea"/>
                          <a:cs typeface="+mn-cs"/>
                        </a:rPr>
                        <a:t>online courses reported </a:t>
                      </a:r>
                      <a:r>
                        <a:rPr lang="en-US" sz="1800" b="1" kern="1200" spc="300" dirty="0">
                          <a:solidFill>
                            <a:srgbClr val="3F8E9B"/>
                          </a:solidFill>
                          <a:latin typeface="+mj-lt"/>
                          <a:ea typeface="+mn-ea"/>
                          <a:cs typeface="+mn-cs"/>
                        </a:rPr>
                        <a:t>greater mental health needs</a:t>
                      </a:r>
                      <a:endParaRPr lang="en-US" sz="1800" kern="1200" spc="300" dirty="0">
                        <a:solidFill>
                          <a:schemeClr val="tx1"/>
                        </a:solidFill>
                        <a:latin typeface="+mj-lt"/>
                        <a:ea typeface="+mn-ea"/>
                        <a:cs typeface="+mn-cs"/>
                      </a:endParaRPr>
                    </a:p>
                  </a:txBody>
                  <a:tcPr marL="274320" marR="182880" anchor="b">
                    <a:lnL w="12700" cmpd="sng">
                      <a:noFill/>
                    </a:lnL>
                    <a:lnR w="12700" cap="flat" cmpd="sng" algn="ctr">
                      <a:solidFill>
                        <a:srgbClr val="3F8E9B"/>
                      </a:solidFill>
                      <a:prstDash val="solid"/>
                      <a:round/>
                      <a:headEnd type="none" w="med" len="med"/>
                      <a:tailEnd type="none" w="med" len="med"/>
                    </a:lnR>
                    <a:lnT w="12700" cap="flat" cmpd="sng" algn="ctr">
                      <a:solidFill>
                        <a:srgbClr val="3F8E9B"/>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6980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spc="300" dirty="0">
                          <a:solidFill>
                            <a:schemeClr val="tx1"/>
                          </a:solidFill>
                          <a:latin typeface="+mj-lt"/>
                          <a:ea typeface="+mn-ea"/>
                          <a:cs typeface="+mn-cs"/>
                        </a:rPr>
                        <a:t>63 percent </a:t>
                      </a:r>
                      <a:r>
                        <a:rPr lang="en-US" sz="1800" kern="1200" spc="300" dirty="0">
                          <a:solidFill>
                            <a:schemeClr val="tx1"/>
                          </a:solidFill>
                          <a:latin typeface="+mj-lt"/>
                          <a:ea typeface="+mn-ea"/>
                          <a:cs typeface="+mn-cs"/>
                        </a:rPr>
                        <a:t>of students would grade their college’s </a:t>
                      </a:r>
                      <a:r>
                        <a:rPr lang="en-US" sz="1800" b="1" kern="1200" spc="300" dirty="0">
                          <a:solidFill>
                            <a:srgbClr val="3F8E9B"/>
                          </a:solidFill>
                          <a:latin typeface="+mj-lt"/>
                          <a:ea typeface="+mn-ea"/>
                          <a:cs typeface="+mn-cs"/>
                        </a:rPr>
                        <a:t>response to mental health and wellness services a “C” or lower</a:t>
                      </a:r>
                    </a:p>
                  </a:txBody>
                  <a:tcPr marL="274320" marR="182880" anchor="b">
                    <a:lnL w="12700" cap="flat" cmpd="sng" algn="ctr">
                      <a:solidFill>
                        <a:srgbClr val="3F8E9B"/>
                      </a:solidFill>
                      <a:prstDash val="solid"/>
                      <a:round/>
                      <a:headEnd type="none" w="med" len="med"/>
                      <a:tailEnd type="none" w="med" len="med"/>
                    </a:lnL>
                    <a:lnR w="12700" cmpd="sng">
                      <a:noFill/>
                    </a:lnR>
                    <a:lnT w="12700" cap="flat" cmpd="sng" algn="ctr">
                      <a:solidFill>
                        <a:srgbClr val="3F8E9B"/>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69804"/>
                      </a:schemeClr>
                    </a:solidFill>
                  </a:tcPr>
                </a:tc>
                <a:extLst>
                  <a:ext uri="{0D108BD9-81ED-4DB2-BD59-A6C34878D82A}">
                    <a16:rowId xmlns:a16="http://schemas.microsoft.com/office/drawing/2014/main" val="10001"/>
                  </a:ext>
                </a:extLst>
              </a:tr>
            </a:tbl>
          </a:graphicData>
        </a:graphic>
      </p:graphicFrame>
      <p:sp>
        <p:nvSpPr>
          <p:cNvPr id="10" name="TextBox 9"/>
          <p:cNvSpPr txBox="1"/>
          <p:nvPr/>
        </p:nvSpPr>
        <p:spPr>
          <a:xfrm>
            <a:off x="1091144" y="6445395"/>
            <a:ext cx="6156458" cy="230832"/>
          </a:xfrm>
          <a:prstGeom prst="rect">
            <a:avLst/>
          </a:prstGeom>
          <a:noFill/>
        </p:spPr>
        <p:txBody>
          <a:bodyPr wrap="square" rtlCol="0">
            <a:spAutoFit/>
          </a:bodyPr>
          <a:lstStyle/>
          <a:p>
            <a:r>
              <a:rPr lang="en-US" sz="900" dirty="0">
                <a:solidFill>
                  <a:schemeClr val="bg1">
                    <a:lumMod val="50000"/>
                  </a:schemeClr>
                </a:solidFill>
              </a:rPr>
              <a:t>Health Minds Network &amp; ACHA “The Impact of COVID-19 on College Student Well-Being”</a:t>
            </a:r>
          </a:p>
        </p:txBody>
      </p:sp>
      <p:sp>
        <p:nvSpPr>
          <p:cNvPr id="11" name="TextBox 10">
            <a:extLst>
              <a:ext uri="{FF2B5EF4-FFF2-40B4-BE49-F238E27FC236}">
                <a16:creationId xmlns:a16="http://schemas.microsoft.com/office/drawing/2014/main" id="{97BFEFEE-AD5E-1442-A642-2E31B3A66B60}"/>
              </a:ext>
            </a:extLst>
          </p:cNvPr>
          <p:cNvSpPr txBox="1"/>
          <p:nvPr/>
        </p:nvSpPr>
        <p:spPr>
          <a:xfrm>
            <a:off x="6441390" y="6466746"/>
            <a:ext cx="5284970" cy="230832"/>
          </a:xfrm>
          <a:prstGeom prst="rect">
            <a:avLst/>
          </a:prstGeom>
          <a:noFill/>
        </p:spPr>
        <p:txBody>
          <a:bodyPr wrap="square" rtlCol="0">
            <a:spAutoFit/>
          </a:bodyPr>
          <a:lstStyle/>
          <a:p>
            <a:r>
              <a:rPr lang="en-US" sz="900" dirty="0">
                <a:solidFill>
                  <a:schemeClr val="bg1">
                    <a:lumMod val="50000"/>
                  </a:schemeClr>
                </a:solidFill>
              </a:rPr>
              <a:t>“Students Struggle but Don’t Seek Colleges’ Help,” Inside Higher Education </a:t>
            </a:r>
          </a:p>
        </p:txBody>
      </p:sp>
      <p:sp>
        <p:nvSpPr>
          <p:cNvPr id="3" name="Slide Number Placeholder 2"/>
          <p:cNvSpPr>
            <a:spLocks noGrp="1"/>
          </p:cNvSpPr>
          <p:nvPr>
            <p:ph type="sldNum" sz="quarter" idx="12"/>
          </p:nvPr>
        </p:nvSpPr>
        <p:spPr/>
        <p:txBody>
          <a:bodyPr/>
          <a:lstStyle/>
          <a:p>
            <a:fld id="{83B61E77-9BA9-4F4B-8A45-FF7FFA153EA0}" type="slidenum">
              <a:rPr lang="en-US" smtClean="0"/>
              <a:t>2</a:t>
            </a:fld>
            <a:endParaRPr lang="en-US" dirty="0"/>
          </a:p>
        </p:txBody>
      </p:sp>
    </p:spTree>
    <p:extLst>
      <p:ext uri="{BB962C8B-B14F-4D97-AF65-F5344CB8AC3E}">
        <p14:creationId xmlns:p14="http://schemas.microsoft.com/office/powerpoint/2010/main" val="28622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161100"/>
            <a:ext cx="12192000" cy="5696900"/>
            <a:chOff x="0" y="1161100"/>
            <a:chExt cx="12192000" cy="569690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1976" y="1161100"/>
              <a:ext cx="6070024" cy="5696900"/>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1100"/>
              <a:ext cx="8435163" cy="5696900"/>
            </a:xfrm>
            <a:prstGeom prst="rect">
              <a:avLst/>
            </a:prstGeom>
          </p:spPr>
        </p:pic>
      </p:grpSp>
      <p:sp>
        <p:nvSpPr>
          <p:cNvPr id="4" name="Title 3"/>
          <p:cNvSpPr>
            <a:spLocks noGrp="1"/>
          </p:cNvSpPr>
          <p:nvPr>
            <p:ph type="title"/>
          </p:nvPr>
        </p:nvSpPr>
        <p:spPr>
          <a:xfrm>
            <a:off x="596567" y="305196"/>
            <a:ext cx="11093988" cy="647833"/>
          </a:xfrm>
        </p:spPr>
        <p:txBody>
          <a:bodyPr>
            <a:normAutofit/>
          </a:bodyPr>
          <a:lstStyle/>
          <a:p>
            <a:r>
              <a:rPr lang="en-US" dirty="0"/>
              <a:t>The Nation’s Only College Mental Health Marketplace! </a:t>
            </a:r>
          </a:p>
        </p:txBody>
      </p:sp>
      <p:sp>
        <p:nvSpPr>
          <p:cNvPr id="5" name="Content Placeholder 4">
            <a:extLst>
              <a:ext uri="{FF2B5EF4-FFF2-40B4-BE49-F238E27FC236}">
                <a16:creationId xmlns:a16="http://schemas.microsoft.com/office/drawing/2014/main" id="{3056EF67-6C85-EA4E-A8FC-DC9708B904BA}"/>
              </a:ext>
            </a:extLst>
          </p:cNvPr>
          <p:cNvSpPr txBox="1">
            <a:spLocks/>
          </p:cNvSpPr>
          <p:nvPr/>
        </p:nvSpPr>
        <p:spPr>
          <a:xfrm>
            <a:off x="1227614" y="1842848"/>
            <a:ext cx="7751285" cy="82176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t>EASY, MOBILE ACCESS - </a:t>
            </a:r>
            <a:r>
              <a:rPr lang="en-US" sz="1800" dirty="0"/>
              <a:t>The META app is free to download. Students connect to META’s licensed providers or their school’s counselors for </a:t>
            </a:r>
            <a:r>
              <a:rPr lang="en-US" sz="1800" b="1" dirty="0"/>
              <a:t>chat, voice call and video </a:t>
            </a:r>
            <a:r>
              <a:rPr lang="en-US" sz="1800" dirty="0"/>
              <a:t>sessions</a:t>
            </a:r>
          </a:p>
        </p:txBody>
      </p:sp>
      <p:sp>
        <p:nvSpPr>
          <p:cNvPr id="6" name="Content Placeholder 4">
            <a:extLst>
              <a:ext uri="{FF2B5EF4-FFF2-40B4-BE49-F238E27FC236}">
                <a16:creationId xmlns:a16="http://schemas.microsoft.com/office/drawing/2014/main" id="{3056EF67-6C85-EA4E-A8FC-DC9708B904BA}"/>
              </a:ext>
            </a:extLst>
          </p:cNvPr>
          <p:cNvSpPr txBox="1">
            <a:spLocks/>
          </p:cNvSpPr>
          <p:nvPr/>
        </p:nvSpPr>
        <p:spPr>
          <a:xfrm>
            <a:off x="1227614" y="3321138"/>
            <a:ext cx="8044205" cy="11700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dirty="0"/>
              <a:t>RESPONSE TIME IN UNDER SIX HOURS - </a:t>
            </a:r>
            <a:r>
              <a:rPr lang="en-US" sz="1800" dirty="0"/>
              <a:t>META providers are </a:t>
            </a:r>
            <a:r>
              <a:rPr lang="en-US" sz="1800" b="1" dirty="0"/>
              <a:t>available weekdays, evenings, and weekends </a:t>
            </a:r>
            <a:r>
              <a:rPr lang="en-US" sz="1800" dirty="0"/>
              <a:t>to all on-campus and remote students. Students can get help when they need, and your counseling staff can focus on sessions and care delivery. </a:t>
            </a:r>
            <a:r>
              <a:rPr lang="en-US" sz="1800" i="1" dirty="0"/>
              <a:t>1 in 3 teletherapy sessions occur before 9am and after 5 pm</a:t>
            </a:r>
          </a:p>
        </p:txBody>
      </p:sp>
      <p:sp>
        <p:nvSpPr>
          <p:cNvPr id="7" name="Content Placeholder 4">
            <a:extLst>
              <a:ext uri="{FF2B5EF4-FFF2-40B4-BE49-F238E27FC236}">
                <a16:creationId xmlns:a16="http://schemas.microsoft.com/office/drawing/2014/main" id="{3056EF67-6C85-EA4E-A8FC-DC9708B904BA}"/>
              </a:ext>
            </a:extLst>
          </p:cNvPr>
          <p:cNvSpPr txBox="1">
            <a:spLocks/>
          </p:cNvSpPr>
          <p:nvPr/>
        </p:nvSpPr>
        <p:spPr>
          <a:xfrm>
            <a:off x="1271417" y="4989407"/>
            <a:ext cx="7007344" cy="9162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t>EXPANDS SCHOOL SUPPORT - </a:t>
            </a:r>
            <a:r>
              <a:rPr lang="en-US" sz="1800" dirty="0"/>
              <a:t>META augments your existing healthcare services </a:t>
            </a:r>
            <a:r>
              <a:rPr lang="en-US" sz="1800" b="1" dirty="0"/>
              <a:t>as a scalable and cost-effective </a:t>
            </a:r>
            <a:r>
              <a:rPr lang="en-US" sz="1800" dirty="0"/>
              <a:t>mental health solution</a:t>
            </a:r>
          </a:p>
        </p:txBody>
      </p:sp>
      <p:sp>
        <p:nvSpPr>
          <p:cNvPr id="9" name="Teardrop 8"/>
          <p:cNvSpPr/>
          <p:nvPr/>
        </p:nvSpPr>
        <p:spPr>
          <a:xfrm rot="5400000">
            <a:off x="596567" y="1888395"/>
            <a:ext cx="518397" cy="518397"/>
          </a:xfrm>
          <a:prstGeom prst="teardrop">
            <a:avLst/>
          </a:prstGeom>
          <a:solidFill>
            <a:srgbClr val="77B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ardrop 9"/>
          <p:cNvSpPr/>
          <p:nvPr/>
        </p:nvSpPr>
        <p:spPr>
          <a:xfrm rot="5400000">
            <a:off x="596567" y="3342158"/>
            <a:ext cx="518397" cy="518397"/>
          </a:xfrm>
          <a:prstGeom prst="teardrop">
            <a:avLst/>
          </a:prstGeom>
          <a:solidFill>
            <a:srgbClr val="77B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p:cNvSpPr/>
          <p:nvPr/>
        </p:nvSpPr>
        <p:spPr>
          <a:xfrm rot="5400000">
            <a:off x="640370" y="4989407"/>
            <a:ext cx="518397" cy="518397"/>
          </a:xfrm>
          <a:prstGeom prst="teardrop">
            <a:avLst/>
          </a:prstGeom>
          <a:solidFill>
            <a:srgbClr val="77B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p:txBody>
          <a:bodyPr/>
          <a:lstStyle/>
          <a:p>
            <a:r>
              <a:rPr lang="en-US" dirty="0"/>
              <a:t>sales@meta.app 	</a:t>
            </a:r>
          </a:p>
        </p:txBody>
      </p:sp>
      <p:sp>
        <p:nvSpPr>
          <p:cNvPr id="3" name="Slide Number Placeholder 2"/>
          <p:cNvSpPr>
            <a:spLocks noGrp="1"/>
          </p:cNvSpPr>
          <p:nvPr>
            <p:ph type="sldNum" sz="quarter" idx="12"/>
          </p:nvPr>
        </p:nvSpPr>
        <p:spPr/>
        <p:txBody>
          <a:bodyPr/>
          <a:lstStyle/>
          <a:p>
            <a:fld id="{83B61E77-9BA9-4F4B-8A45-FF7FFA153EA0}" type="slidenum">
              <a:rPr lang="en-US" smtClean="0"/>
              <a:t>3</a:t>
            </a:fld>
            <a:endParaRPr lang="en-US" dirty="0"/>
          </a:p>
        </p:txBody>
      </p:sp>
    </p:spTree>
    <p:extLst>
      <p:ext uri="{BB962C8B-B14F-4D97-AF65-F5344CB8AC3E}">
        <p14:creationId xmlns:p14="http://schemas.microsoft.com/office/powerpoint/2010/main" val="273614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META App is Built for Students Like Yours</a:t>
            </a:r>
          </a:p>
        </p:txBody>
      </p:sp>
      <p:grpSp>
        <p:nvGrpSpPr>
          <p:cNvPr id="7" name="Group 6"/>
          <p:cNvGrpSpPr/>
          <p:nvPr/>
        </p:nvGrpSpPr>
        <p:grpSpPr>
          <a:xfrm>
            <a:off x="5912677" y="1541831"/>
            <a:ext cx="2203770" cy="3767084"/>
            <a:chOff x="1593072" y="2937442"/>
            <a:chExt cx="2203770" cy="3767084"/>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4479" y="3306774"/>
              <a:ext cx="1720957" cy="3397752"/>
            </a:xfrm>
            <a:prstGeom prst="rect">
              <a:avLst/>
            </a:prstGeom>
          </p:spPr>
        </p:pic>
        <p:sp>
          <p:nvSpPr>
            <p:cNvPr id="9" name="TextBox 8"/>
            <p:cNvSpPr txBox="1"/>
            <p:nvPr/>
          </p:nvSpPr>
          <p:spPr>
            <a:xfrm>
              <a:off x="1593072" y="2937442"/>
              <a:ext cx="2203770" cy="400110"/>
            </a:xfrm>
            <a:prstGeom prst="rect">
              <a:avLst/>
            </a:prstGeom>
            <a:noFill/>
          </p:spPr>
          <p:txBody>
            <a:bodyPr wrap="square" rtlCol="0">
              <a:spAutoFit/>
            </a:bodyPr>
            <a:lstStyle/>
            <a:p>
              <a:pPr algn="ctr"/>
              <a:r>
                <a:rPr lang="en-US" sz="2000" b="1" spc="300" dirty="0">
                  <a:solidFill>
                    <a:srgbClr val="77BCC8"/>
                  </a:solidFill>
                  <a:latin typeface="+mj-lt"/>
                  <a:ea typeface="+mj-ea"/>
                  <a:cs typeface="+mj-cs"/>
                </a:rPr>
                <a:t>SEARCH</a:t>
              </a:r>
            </a:p>
          </p:txBody>
        </p:sp>
      </p:grpSp>
      <p:grpSp>
        <p:nvGrpSpPr>
          <p:cNvPr id="10" name="Group 9"/>
          <p:cNvGrpSpPr/>
          <p:nvPr/>
        </p:nvGrpSpPr>
        <p:grpSpPr>
          <a:xfrm>
            <a:off x="7792433" y="1541831"/>
            <a:ext cx="2203770" cy="3767084"/>
            <a:chOff x="4994114" y="2937442"/>
            <a:chExt cx="2203770" cy="3767084"/>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5521" y="3306774"/>
              <a:ext cx="1720957" cy="3397752"/>
            </a:xfrm>
            <a:prstGeom prst="rect">
              <a:avLst/>
            </a:prstGeom>
          </p:spPr>
        </p:pic>
        <p:sp>
          <p:nvSpPr>
            <p:cNvPr id="12" name="TextBox 11"/>
            <p:cNvSpPr txBox="1"/>
            <p:nvPr/>
          </p:nvSpPr>
          <p:spPr>
            <a:xfrm>
              <a:off x="4994114" y="2937442"/>
              <a:ext cx="2203770" cy="400110"/>
            </a:xfrm>
            <a:prstGeom prst="rect">
              <a:avLst/>
            </a:prstGeom>
            <a:noFill/>
          </p:spPr>
          <p:txBody>
            <a:bodyPr wrap="square" rtlCol="0">
              <a:spAutoFit/>
            </a:bodyPr>
            <a:lstStyle/>
            <a:p>
              <a:pPr algn="ctr"/>
              <a:r>
                <a:rPr lang="en-US" sz="2000" b="1" spc="300" dirty="0">
                  <a:solidFill>
                    <a:srgbClr val="77BCC8"/>
                  </a:solidFill>
                  <a:latin typeface="+mj-lt"/>
                  <a:ea typeface="+mj-ea"/>
                  <a:cs typeface="+mj-cs"/>
                </a:rPr>
                <a:t>SELECT</a:t>
              </a:r>
            </a:p>
          </p:txBody>
        </p:sp>
      </p:grpSp>
      <p:grpSp>
        <p:nvGrpSpPr>
          <p:cNvPr id="13" name="Group 12"/>
          <p:cNvGrpSpPr/>
          <p:nvPr/>
        </p:nvGrpSpPr>
        <p:grpSpPr>
          <a:xfrm>
            <a:off x="9636127" y="1541831"/>
            <a:ext cx="2203770" cy="3767084"/>
            <a:chOff x="8118862" y="2937442"/>
            <a:chExt cx="2203770" cy="3767084"/>
          </a:xfrm>
        </p:grpSpPr>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0269" y="3306774"/>
              <a:ext cx="1720957" cy="3397752"/>
            </a:xfrm>
            <a:prstGeom prst="rect">
              <a:avLst/>
            </a:prstGeom>
          </p:spPr>
        </p:pic>
        <p:sp>
          <p:nvSpPr>
            <p:cNvPr id="17" name="TextBox 16"/>
            <p:cNvSpPr txBox="1"/>
            <p:nvPr/>
          </p:nvSpPr>
          <p:spPr>
            <a:xfrm>
              <a:off x="8118862" y="2937442"/>
              <a:ext cx="2203770" cy="400110"/>
            </a:xfrm>
            <a:prstGeom prst="rect">
              <a:avLst/>
            </a:prstGeom>
            <a:noFill/>
          </p:spPr>
          <p:txBody>
            <a:bodyPr wrap="square" rtlCol="0">
              <a:spAutoFit/>
            </a:bodyPr>
            <a:lstStyle/>
            <a:p>
              <a:pPr algn="ctr"/>
              <a:r>
                <a:rPr lang="en-US" sz="2000" b="1" spc="300" dirty="0">
                  <a:solidFill>
                    <a:srgbClr val="77BCC8"/>
                  </a:solidFill>
                  <a:latin typeface="+mj-lt"/>
                  <a:ea typeface="+mj-ea"/>
                  <a:cs typeface="+mj-cs"/>
                </a:rPr>
                <a:t>ENGAGE</a:t>
              </a:r>
            </a:p>
          </p:txBody>
        </p:sp>
      </p:grpSp>
      <p:sp>
        <p:nvSpPr>
          <p:cNvPr id="20" name="Content Placeholder 4">
            <a:extLst>
              <a:ext uri="{FF2B5EF4-FFF2-40B4-BE49-F238E27FC236}">
                <a16:creationId xmlns:a16="http://schemas.microsoft.com/office/drawing/2014/main" id="{3056EF67-6C85-EA4E-A8FC-DC9708B904BA}"/>
              </a:ext>
            </a:extLst>
          </p:cNvPr>
          <p:cNvSpPr txBox="1">
            <a:spLocks/>
          </p:cNvSpPr>
          <p:nvPr/>
        </p:nvSpPr>
        <p:spPr>
          <a:xfrm>
            <a:off x="1408357" y="1733148"/>
            <a:ext cx="3670634" cy="903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b="1" spc="600" dirty="0">
                <a:solidFill>
                  <a:srgbClr val="40919E"/>
                </a:solidFill>
              </a:rPr>
              <a:t>Access</a:t>
            </a:r>
          </a:p>
          <a:p>
            <a:pPr marL="0" indent="0">
              <a:lnSpc>
                <a:spcPct val="100000"/>
              </a:lnSpc>
              <a:spcBef>
                <a:spcPts val="0"/>
              </a:spcBef>
              <a:buNone/>
            </a:pPr>
            <a:r>
              <a:rPr lang="en-US" sz="2000" spc="300" dirty="0"/>
              <a:t>Register in 2 minutes</a:t>
            </a:r>
            <a:endParaRPr lang="en-US" sz="2000" b="1" spc="300" dirty="0"/>
          </a:p>
        </p:txBody>
      </p:sp>
      <p:sp>
        <p:nvSpPr>
          <p:cNvPr id="21" name="Content Placeholder 4">
            <a:extLst>
              <a:ext uri="{FF2B5EF4-FFF2-40B4-BE49-F238E27FC236}">
                <a16:creationId xmlns:a16="http://schemas.microsoft.com/office/drawing/2014/main" id="{3056EF67-6C85-EA4E-A8FC-DC9708B904BA}"/>
              </a:ext>
            </a:extLst>
          </p:cNvPr>
          <p:cNvSpPr txBox="1">
            <a:spLocks/>
          </p:cNvSpPr>
          <p:nvPr/>
        </p:nvSpPr>
        <p:spPr>
          <a:xfrm>
            <a:off x="1399160" y="2978647"/>
            <a:ext cx="4632187" cy="903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spc="600" dirty="0">
                <a:solidFill>
                  <a:srgbClr val="40919E"/>
                </a:solidFill>
              </a:rPr>
              <a:t>Choice</a:t>
            </a:r>
          </a:p>
          <a:p>
            <a:pPr marL="0" indent="0">
              <a:spcBef>
                <a:spcPts val="0"/>
              </a:spcBef>
              <a:buNone/>
            </a:pPr>
            <a:r>
              <a:rPr lang="en-US" sz="2000" spc="300" dirty="0"/>
              <a:t>Select campus or META counselor</a:t>
            </a:r>
            <a:endParaRPr lang="en-US" sz="2000" b="1" spc="300" dirty="0"/>
          </a:p>
        </p:txBody>
      </p:sp>
      <p:sp>
        <p:nvSpPr>
          <p:cNvPr id="22" name="Content Placeholder 4">
            <a:extLst>
              <a:ext uri="{FF2B5EF4-FFF2-40B4-BE49-F238E27FC236}">
                <a16:creationId xmlns:a16="http://schemas.microsoft.com/office/drawing/2014/main" id="{3056EF67-6C85-EA4E-A8FC-DC9708B904BA}"/>
              </a:ext>
            </a:extLst>
          </p:cNvPr>
          <p:cNvSpPr txBox="1">
            <a:spLocks/>
          </p:cNvSpPr>
          <p:nvPr/>
        </p:nvSpPr>
        <p:spPr>
          <a:xfrm>
            <a:off x="1399726" y="4405640"/>
            <a:ext cx="4754358" cy="903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spc="600" dirty="0">
                <a:solidFill>
                  <a:srgbClr val="40919E"/>
                </a:solidFill>
              </a:rPr>
              <a:t>Connect</a:t>
            </a:r>
          </a:p>
          <a:p>
            <a:pPr marL="0" indent="0">
              <a:spcBef>
                <a:spcPts val="0"/>
              </a:spcBef>
              <a:buNone/>
            </a:pPr>
            <a:r>
              <a:rPr lang="en-US" sz="2000" spc="300" dirty="0"/>
              <a:t>Private chat, video, voice sessions</a:t>
            </a:r>
            <a:endParaRPr lang="en-US" sz="2000" b="1" spc="300" dirty="0"/>
          </a:p>
        </p:txBody>
      </p:sp>
      <p:grpSp>
        <p:nvGrpSpPr>
          <p:cNvPr id="23" name="Group 22">
            <a:extLst>
              <a:ext uri="{FF2B5EF4-FFF2-40B4-BE49-F238E27FC236}">
                <a16:creationId xmlns:a16="http://schemas.microsoft.com/office/drawing/2014/main" id="{168AC1B0-4562-BD43-BA52-A84AE2DAA99F}"/>
              </a:ext>
            </a:extLst>
          </p:cNvPr>
          <p:cNvGrpSpPr/>
          <p:nvPr/>
        </p:nvGrpSpPr>
        <p:grpSpPr>
          <a:xfrm>
            <a:off x="688972" y="1890718"/>
            <a:ext cx="535377" cy="535377"/>
            <a:chOff x="743693" y="894334"/>
            <a:chExt cx="535377" cy="535377"/>
          </a:xfrm>
        </p:grpSpPr>
        <p:sp>
          <p:nvSpPr>
            <p:cNvPr id="25" name="Teardrop 24">
              <a:extLst>
                <a:ext uri="{FF2B5EF4-FFF2-40B4-BE49-F238E27FC236}">
                  <a16:creationId xmlns:a16="http://schemas.microsoft.com/office/drawing/2014/main" id="{9B89A8CB-B20B-0E4E-8190-4C238F7433E4}"/>
                </a:ext>
              </a:extLst>
            </p:cNvPr>
            <p:cNvSpPr/>
            <p:nvPr/>
          </p:nvSpPr>
          <p:spPr>
            <a:xfrm rot="5400000">
              <a:off x="743693" y="894334"/>
              <a:ext cx="535377" cy="535377"/>
            </a:xfrm>
            <a:prstGeom prst="teardrop">
              <a:avLst/>
            </a:prstGeom>
            <a:solidFill>
              <a:srgbClr val="4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B419A11-75D8-8F41-9F5E-866FBC9904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0093" y="1010733"/>
              <a:ext cx="302575" cy="302575"/>
            </a:xfrm>
            <a:prstGeom prst="rect">
              <a:avLst/>
            </a:prstGeom>
          </p:spPr>
        </p:pic>
      </p:grpSp>
      <p:grpSp>
        <p:nvGrpSpPr>
          <p:cNvPr id="2" name="Group 1"/>
          <p:cNvGrpSpPr/>
          <p:nvPr/>
        </p:nvGrpSpPr>
        <p:grpSpPr>
          <a:xfrm>
            <a:off x="679772" y="3036499"/>
            <a:ext cx="535377" cy="535377"/>
            <a:chOff x="901414" y="2798057"/>
            <a:chExt cx="535377" cy="535377"/>
          </a:xfrm>
        </p:grpSpPr>
        <p:sp>
          <p:nvSpPr>
            <p:cNvPr id="36" name="Teardrop 35">
              <a:extLst>
                <a:ext uri="{FF2B5EF4-FFF2-40B4-BE49-F238E27FC236}">
                  <a16:creationId xmlns:a16="http://schemas.microsoft.com/office/drawing/2014/main" id="{981F656D-4151-4E40-BF0F-7EEC2865FD05}"/>
                </a:ext>
              </a:extLst>
            </p:cNvPr>
            <p:cNvSpPr/>
            <p:nvPr/>
          </p:nvSpPr>
          <p:spPr>
            <a:xfrm rot="5400000">
              <a:off x="901414" y="2798057"/>
              <a:ext cx="535377" cy="535377"/>
            </a:xfrm>
            <a:prstGeom prst="teardrop">
              <a:avLst/>
            </a:prstGeom>
            <a:solidFill>
              <a:srgbClr val="4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C3913C85-BBCD-B947-A19E-7807726D4E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0538" y="2906637"/>
              <a:ext cx="357128" cy="357128"/>
            </a:xfrm>
            <a:prstGeom prst="rect">
              <a:avLst/>
            </a:prstGeom>
          </p:spPr>
        </p:pic>
      </p:grpSp>
      <p:grpSp>
        <p:nvGrpSpPr>
          <p:cNvPr id="6" name="Group 5"/>
          <p:cNvGrpSpPr/>
          <p:nvPr/>
        </p:nvGrpSpPr>
        <p:grpSpPr>
          <a:xfrm>
            <a:off x="679772" y="4405640"/>
            <a:ext cx="535377" cy="535377"/>
            <a:chOff x="724291" y="5239938"/>
            <a:chExt cx="535377" cy="535377"/>
          </a:xfrm>
        </p:grpSpPr>
        <p:sp>
          <p:nvSpPr>
            <p:cNvPr id="40" name="Teardrop 39">
              <a:extLst>
                <a:ext uri="{FF2B5EF4-FFF2-40B4-BE49-F238E27FC236}">
                  <a16:creationId xmlns:a16="http://schemas.microsoft.com/office/drawing/2014/main" id="{95C52EDB-0A39-B342-B2D2-C24F05AC79DC}"/>
                </a:ext>
              </a:extLst>
            </p:cNvPr>
            <p:cNvSpPr/>
            <p:nvPr/>
          </p:nvSpPr>
          <p:spPr>
            <a:xfrm rot="5400000">
              <a:off x="724291" y="5239938"/>
              <a:ext cx="535377" cy="535377"/>
            </a:xfrm>
            <a:prstGeom prst="teardrop">
              <a:avLst/>
            </a:prstGeom>
            <a:solidFill>
              <a:srgbClr val="4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0939" y="5375543"/>
              <a:ext cx="278341" cy="278341"/>
            </a:xfrm>
            <a:prstGeom prst="rect">
              <a:avLst/>
            </a:prstGeom>
          </p:spPr>
        </p:pic>
      </p:grpSp>
      <p:sp>
        <p:nvSpPr>
          <p:cNvPr id="27" name="Footer Placeholder 1"/>
          <p:cNvSpPr>
            <a:spLocks noGrp="1"/>
          </p:cNvSpPr>
          <p:nvPr>
            <p:ph type="ftr" sz="quarter" idx="11"/>
          </p:nvPr>
        </p:nvSpPr>
        <p:spPr>
          <a:xfrm>
            <a:off x="4038600" y="6356350"/>
            <a:ext cx="4114800" cy="365125"/>
          </a:xfrm>
        </p:spPr>
        <p:txBody>
          <a:bodyPr/>
          <a:lstStyle/>
          <a:p>
            <a:r>
              <a:rPr lang="en-US" dirty="0"/>
              <a:t>sales@meta.app 	</a:t>
            </a:r>
          </a:p>
        </p:txBody>
      </p:sp>
      <p:sp>
        <p:nvSpPr>
          <p:cNvPr id="5" name="Slide Number Placeholder 4"/>
          <p:cNvSpPr>
            <a:spLocks noGrp="1"/>
          </p:cNvSpPr>
          <p:nvPr>
            <p:ph type="sldNum" sz="quarter" idx="12"/>
          </p:nvPr>
        </p:nvSpPr>
        <p:spPr/>
        <p:txBody>
          <a:bodyPr/>
          <a:lstStyle/>
          <a:p>
            <a:fld id="{83B61E77-9BA9-4F4B-8A45-FF7FFA153EA0}" type="slidenum">
              <a:rPr lang="en-US" smtClean="0"/>
              <a:t>4</a:t>
            </a:fld>
            <a:endParaRPr lang="en-US" dirty="0"/>
          </a:p>
        </p:txBody>
      </p:sp>
    </p:spTree>
    <p:extLst>
      <p:ext uri="{BB962C8B-B14F-4D97-AF65-F5344CB8AC3E}">
        <p14:creationId xmlns:p14="http://schemas.microsoft.com/office/powerpoint/2010/main" val="10480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65200"/>
            <a:ext cx="12192000" cy="2042556"/>
          </a:xfrm>
          <a:prstGeom prst="rect">
            <a:avLst/>
          </a:prstGeom>
          <a:solidFill>
            <a:srgbClr val="4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32770" y="368775"/>
            <a:ext cx="11311899" cy="647833"/>
          </a:xfrm>
        </p:spPr>
        <p:txBody>
          <a:bodyPr>
            <a:normAutofit/>
          </a:bodyPr>
          <a:lstStyle/>
          <a:p>
            <a:r>
              <a:rPr lang="en-US" dirty="0"/>
              <a:t>DEMO</a:t>
            </a:r>
          </a:p>
        </p:txBody>
      </p:sp>
      <p:pic>
        <p:nvPicPr>
          <p:cNvPr id="5" name="Picture 4"/>
          <p:cNvPicPr>
            <a:picLocks noChangeAspect="1"/>
          </p:cNvPicPr>
          <p:nvPr/>
        </p:nvPicPr>
        <p:blipFill>
          <a:blip r:embed="rId3" cstate="screen">
            <a:duotone>
              <a:prstClr val="black"/>
              <a:srgbClr val="40919E">
                <a:tint val="45000"/>
                <a:satMod val="400000"/>
              </a:srgbClr>
            </a:duotone>
            <a:extLst>
              <a:ext uri="{28A0092B-C50C-407E-A947-70E740481C1C}">
                <a14:useLocalDpi xmlns:a14="http://schemas.microsoft.com/office/drawing/2010/main"/>
              </a:ext>
            </a:extLst>
          </a:blip>
          <a:stretch>
            <a:fillRect/>
          </a:stretch>
        </p:blipFill>
        <p:spPr>
          <a:xfrm>
            <a:off x="2335969" y="1176658"/>
            <a:ext cx="7520061" cy="5019641"/>
          </a:xfrm>
          <a:prstGeom prst="rect">
            <a:avLst/>
          </a:prstGeom>
          <a:ln w="76200">
            <a:solidFill>
              <a:schemeClr val="bg1"/>
            </a:solidFill>
          </a:ln>
        </p:spPr>
      </p:pic>
      <p:sp>
        <p:nvSpPr>
          <p:cNvPr id="7" name="Footer Placeholder 1"/>
          <p:cNvSpPr>
            <a:spLocks noGrp="1"/>
          </p:cNvSpPr>
          <p:nvPr>
            <p:ph type="ftr" sz="quarter" idx="11"/>
          </p:nvPr>
        </p:nvSpPr>
        <p:spPr>
          <a:xfrm>
            <a:off x="4038600" y="6356350"/>
            <a:ext cx="4114800" cy="365125"/>
          </a:xfrm>
        </p:spPr>
        <p:txBody>
          <a:bodyPr/>
          <a:lstStyle/>
          <a:p>
            <a:r>
              <a:rPr lang="en-US" dirty="0"/>
              <a:t>sales@meta.app 	</a:t>
            </a:r>
          </a:p>
        </p:txBody>
      </p:sp>
      <p:sp>
        <p:nvSpPr>
          <p:cNvPr id="2" name="Slide Number Placeholder 1"/>
          <p:cNvSpPr>
            <a:spLocks noGrp="1"/>
          </p:cNvSpPr>
          <p:nvPr>
            <p:ph type="sldNum" sz="quarter" idx="12"/>
          </p:nvPr>
        </p:nvSpPr>
        <p:spPr/>
        <p:txBody>
          <a:bodyPr/>
          <a:lstStyle/>
          <a:p>
            <a:fld id="{83B61E77-9BA9-4F4B-8A45-FF7FFA153EA0}" type="slidenum">
              <a:rPr lang="en-US" smtClean="0"/>
              <a:t>5</a:t>
            </a:fld>
            <a:endParaRPr lang="en-US" dirty="0"/>
          </a:p>
        </p:txBody>
      </p:sp>
    </p:spTree>
    <p:extLst>
      <p:ext uri="{BB962C8B-B14F-4D97-AF65-F5344CB8AC3E}">
        <p14:creationId xmlns:p14="http://schemas.microsoft.com/office/powerpoint/2010/main" val="308089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Provider Network Just for Colleges</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45131" y="198474"/>
            <a:ext cx="3390697" cy="6527817"/>
          </a:xfrm>
          <a:prstGeom prst="rect">
            <a:avLst/>
          </a:prstGeom>
        </p:spPr>
      </p:pic>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33534" y="1083520"/>
            <a:ext cx="8311597" cy="16900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500+ licensed professional counselors, family therapists, </a:t>
            </a:r>
            <a:br>
              <a:rPr lang="en-US" sz="1800" b="1" spc="300" dirty="0">
                <a:solidFill>
                  <a:srgbClr val="40919E"/>
                </a:solidFill>
              </a:rPr>
            </a:br>
            <a:r>
              <a:rPr lang="en-US" sz="1800" b="1" spc="300" dirty="0">
                <a:solidFill>
                  <a:srgbClr val="40919E"/>
                </a:solidFill>
              </a:rPr>
              <a:t>social workers and psychologists</a:t>
            </a:r>
          </a:p>
          <a:p>
            <a:r>
              <a:rPr lang="en-US" sz="1600" dirty="0"/>
              <a:t>All providers are personally vetted and pass thorough onboarding process</a:t>
            </a:r>
          </a:p>
          <a:p>
            <a:r>
              <a:rPr lang="en-US" sz="1600" dirty="0"/>
              <a:t>Availability during weekends and evenings; accepting new patients</a:t>
            </a:r>
          </a:p>
          <a:p>
            <a:r>
              <a:rPr lang="en-US" sz="1600" dirty="0"/>
              <a:t>Additional providers on-boarded to suit college/student needs</a:t>
            </a:r>
            <a:endParaRPr lang="en-US" sz="1800" dirty="0"/>
          </a:p>
        </p:txBody>
      </p:sp>
      <p:sp>
        <p:nvSpPr>
          <p:cNvPr id="28" name="Content Placeholder 4">
            <a:extLst>
              <a:ext uri="{FF2B5EF4-FFF2-40B4-BE49-F238E27FC236}">
                <a16:creationId xmlns:a16="http://schemas.microsoft.com/office/drawing/2014/main" id="{3056EF67-6C85-EA4E-A8FC-DC9708B904BA}"/>
              </a:ext>
            </a:extLst>
          </p:cNvPr>
          <p:cNvSpPr txBox="1">
            <a:spLocks/>
          </p:cNvSpPr>
          <p:nvPr/>
        </p:nvSpPr>
        <p:spPr>
          <a:xfrm>
            <a:off x="433534" y="3008586"/>
            <a:ext cx="6867489" cy="16900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Responsive and Committed </a:t>
            </a:r>
          </a:p>
          <a:p>
            <a:r>
              <a:rPr lang="en-US" sz="1600" dirty="0"/>
              <a:t>Providers log an average of ~4,000 hours of online availability each month</a:t>
            </a:r>
          </a:p>
          <a:p>
            <a:r>
              <a:rPr lang="en-US" sz="1600" dirty="0"/>
              <a:t>Online providers respond in near-real-time through app</a:t>
            </a:r>
          </a:p>
          <a:p>
            <a:r>
              <a:rPr lang="en-US" sz="1600" dirty="0"/>
              <a:t>Offline providers are notified via email/text; average response time &lt;6 hours</a:t>
            </a:r>
          </a:p>
          <a:p>
            <a:r>
              <a:rPr lang="en-US" sz="1600" dirty="0"/>
              <a:t>Average provider rating by students is 4.9/5.0</a:t>
            </a:r>
            <a:endParaRPr lang="en-US" sz="1800" dirty="0"/>
          </a:p>
        </p:txBody>
      </p:sp>
      <p:sp>
        <p:nvSpPr>
          <p:cNvPr id="29" name="Content Placeholder 4">
            <a:extLst>
              <a:ext uri="{FF2B5EF4-FFF2-40B4-BE49-F238E27FC236}">
                <a16:creationId xmlns:a16="http://schemas.microsoft.com/office/drawing/2014/main" id="{3056EF67-6C85-EA4E-A8FC-DC9708B904BA}"/>
              </a:ext>
            </a:extLst>
          </p:cNvPr>
          <p:cNvSpPr txBox="1">
            <a:spLocks/>
          </p:cNvSpPr>
          <p:nvPr/>
        </p:nvSpPr>
        <p:spPr>
          <a:xfrm>
            <a:off x="433534" y="5218643"/>
            <a:ext cx="7640123" cy="10707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Provider options suit student needs</a:t>
            </a:r>
          </a:p>
          <a:p>
            <a:r>
              <a:rPr lang="en-US" sz="1600" dirty="0"/>
              <a:t>Multiple ethnicities, faiths, and languages represented including Black, Native American, Asian and Latino</a:t>
            </a:r>
            <a:endParaRPr lang="en-US" sz="1800" dirty="0"/>
          </a:p>
        </p:txBody>
      </p:sp>
      <p:sp>
        <p:nvSpPr>
          <p:cNvPr id="2" name="Footer Placeholder 1"/>
          <p:cNvSpPr>
            <a:spLocks noGrp="1"/>
          </p:cNvSpPr>
          <p:nvPr>
            <p:ph type="ftr" sz="quarter" idx="11"/>
          </p:nvPr>
        </p:nvSpPr>
        <p:spPr/>
        <p:txBody>
          <a:bodyPr/>
          <a:lstStyle/>
          <a:p>
            <a:r>
              <a:rPr lang="en-US" dirty="0"/>
              <a:t>sales@meta.app</a:t>
            </a:r>
          </a:p>
        </p:txBody>
      </p:sp>
      <p:sp>
        <p:nvSpPr>
          <p:cNvPr id="3" name="Slide Number Placeholder 2"/>
          <p:cNvSpPr>
            <a:spLocks noGrp="1"/>
          </p:cNvSpPr>
          <p:nvPr>
            <p:ph type="sldNum" sz="quarter" idx="12"/>
          </p:nvPr>
        </p:nvSpPr>
        <p:spPr/>
        <p:txBody>
          <a:bodyPr/>
          <a:lstStyle/>
          <a:p>
            <a:fld id="{83B61E77-9BA9-4F4B-8A45-FF7FFA153EA0}" type="slidenum">
              <a:rPr lang="en-US" smtClean="0"/>
              <a:t>6</a:t>
            </a:fld>
            <a:endParaRPr lang="en-US" dirty="0"/>
          </a:p>
        </p:txBody>
      </p:sp>
    </p:spTree>
    <p:extLst>
      <p:ext uri="{BB962C8B-B14F-4D97-AF65-F5344CB8AC3E}">
        <p14:creationId xmlns:p14="http://schemas.microsoft.com/office/powerpoint/2010/main" val="20924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D3C9C3-C529-5E4F-9F57-5E43DE9816B3}"/>
              </a:ext>
            </a:extLst>
          </p:cNvPr>
          <p:cNvSpPr>
            <a:spLocks noGrp="1"/>
          </p:cNvSpPr>
          <p:nvPr>
            <p:ph type="ftr" sz="quarter" idx="11"/>
          </p:nvPr>
        </p:nvSpPr>
        <p:spPr/>
        <p:txBody>
          <a:bodyPr/>
          <a:lstStyle/>
          <a:p>
            <a:r>
              <a:rPr lang="en-US" dirty="0"/>
              <a:t>sales@meta.app</a:t>
            </a:r>
          </a:p>
        </p:txBody>
      </p:sp>
      <p:sp>
        <p:nvSpPr>
          <p:cNvPr id="4" name="Title 3">
            <a:extLst>
              <a:ext uri="{FF2B5EF4-FFF2-40B4-BE49-F238E27FC236}">
                <a16:creationId xmlns:a16="http://schemas.microsoft.com/office/drawing/2014/main" id="{E6A1C2B3-5C32-3C41-A4C5-CDED19713508}"/>
              </a:ext>
            </a:extLst>
          </p:cNvPr>
          <p:cNvSpPr>
            <a:spLocks noGrp="1"/>
          </p:cNvSpPr>
          <p:nvPr>
            <p:ph type="title"/>
          </p:nvPr>
        </p:nvSpPr>
        <p:spPr/>
        <p:txBody>
          <a:bodyPr>
            <a:normAutofit/>
          </a:bodyPr>
          <a:lstStyle/>
          <a:p>
            <a:r>
              <a:rPr lang="en-US" dirty="0"/>
              <a:t>Stringent Vetting Process for META Providers</a:t>
            </a:r>
          </a:p>
        </p:txBody>
      </p:sp>
      <p:grpSp>
        <p:nvGrpSpPr>
          <p:cNvPr id="12" name="Group 11"/>
          <p:cNvGrpSpPr/>
          <p:nvPr/>
        </p:nvGrpSpPr>
        <p:grpSpPr>
          <a:xfrm>
            <a:off x="1448312" y="2018464"/>
            <a:ext cx="1227383" cy="1227383"/>
            <a:chOff x="1614008" y="1365856"/>
            <a:chExt cx="1227383" cy="1227383"/>
          </a:xfrm>
        </p:grpSpPr>
        <p:sp>
          <p:nvSpPr>
            <p:cNvPr id="3" name="Oval 2"/>
            <p:cNvSpPr/>
            <p:nvPr/>
          </p:nvSpPr>
          <p:spPr>
            <a:xfrm>
              <a:off x="1614008" y="1365856"/>
              <a:ext cx="1227383" cy="1227383"/>
            </a:xfrm>
            <a:prstGeom prst="ellipse">
              <a:avLst/>
            </a:prstGeom>
            <a:solidFill>
              <a:srgbClr val="4091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633" y="1658481"/>
              <a:ext cx="642132" cy="642132"/>
            </a:xfrm>
            <a:prstGeom prst="rect">
              <a:avLst/>
            </a:prstGeom>
          </p:spPr>
        </p:pic>
      </p:grpSp>
      <p:grpSp>
        <p:nvGrpSpPr>
          <p:cNvPr id="13" name="Group 12"/>
          <p:cNvGrpSpPr/>
          <p:nvPr/>
        </p:nvGrpSpPr>
        <p:grpSpPr>
          <a:xfrm>
            <a:off x="5347198" y="2006131"/>
            <a:ext cx="1227383" cy="1227383"/>
            <a:chOff x="5384118" y="1365856"/>
            <a:chExt cx="1227383" cy="1227383"/>
          </a:xfrm>
        </p:grpSpPr>
        <p:sp>
          <p:nvSpPr>
            <p:cNvPr id="7" name="Oval 6"/>
            <p:cNvSpPr/>
            <p:nvPr/>
          </p:nvSpPr>
          <p:spPr>
            <a:xfrm>
              <a:off x="5384118" y="1365856"/>
              <a:ext cx="1227383" cy="1227383"/>
            </a:xfrm>
            <a:prstGeom prst="ellipse">
              <a:avLst/>
            </a:prstGeom>
            <a:solidFill>
              <a:srgbClr val="4091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046" y="1651784"/>
              <a:ext cx="655526" cy="655526"/>
            </a:xfrm>
            <a:prstGeom prst="rect">
              <a:avLst/>
            </a:prstGeom>
          </p:spPr>
        </p:pic>
      </p:grpSp>
      <p:sp>
        <p:nvSpPr>
          <p:cNvPr id="10" name="Teardrop 9"/>
          <p:cNvSpPr/>
          <p:nvPr/>
        </p:nvSpPr>
        <p:spPr>
          <a:xfrm rot="5400000">
            <a:off x="9482552" y="2018464"/>
            <a:ext cx="1227383" cy="1227383"/>
          </a:xfrm>
          <a:prstGeom prst="teardrop">
            <a:avLst/>
          </a:prstGeom>
          <a:solidFill>
            <a:srgbClr val="4091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558" y="2297470"/>
            <a:ext cx="669370" cy="669370"/>
          </a:xfrm>
          <a:prstGeom prst="rect">
            <a:avLst/>
          </a:prstGeom>
        </p:spPr>
      </p:pic>
      <p:sp>
        <p:nvSpPr>
          <p:cNvPr id="15" name="TextBox 14"/>
          <p:cNvSpPr txBox="1"/>
          <p:nvPr/>
        </p:nvSpPr>
        <p:spPr>
          <a:xfrm>
            <a:off x="681195" y="936324"/>
            <a:ext cx="2761612" cy="923330"/>
          </a:xfrm>
          <a:prstGeom prst="rect">
            <a:avLst/>
          </a:prstGeom>
          <a:noFill/>
        </p:spPr>
        <p:txBody>
          <a:bodyPr wrap="square" rtlCol="0">
            <a:spAutoFit/>
          </a:bodyPr>
          <a:lstStyle/>
          <a:p>
            <a:pPr algn="ctr"/>
            <a:r>
              <a:rPr lang="en-US" dirty="0"/>
              <a:t>Step 1:</a:t>
            </a:r>
          </a:p>
          <a:p>
            <a:pPr algn="ctr"/>
            <a:r>
              <a:rPr lang="en-US" b="1" dirty="0"/>
              <a:t>IDENTITY </a:t>
            </a:r>
            <a:br>
              <a:rPr lang="en-US" b="1" dirty="0"/>
            </a:br>
            <a:r>
              <a:rPr lang="en-US" b="1" dirty="0"/>
              <a:t>CONFIRMATION</a:t>
            </a:r>
          </a:p>
        </p:txBody>
      </p:sp>
      <p:sp>
        <p:nvSpPr>
          <p:cNvPr id="16" name="TextBox 15"/>
          <p:cNvSpPr txBox="1"/>
          <p:nvPr/>
        </p:nvSpPr>
        <p:spPr>
          <a:xfrm>
            <a:off x="4580083" y="939837"/>
            <a:ext cx="2761612" cy="923330"/>
          </a:xfrm>
          <a:prstGeom prst="rect">
            <a:avLst/>
          </a:prstGeom>
          <a:noFill/>
        </p:spPr>
        <p:txBody>
          <a:bodyPr wrap="square" rtlCol="0">
            <a:spAutoFit/>
          </a:bodyPr>
          <a:lstStyle/>
          <a:p>
            <a:pPr algn="ctr"/>
            <a:r>
              <a:rPr lang="en-US" dirty="0"/>
              <a:t>Step 2:</a:t>
            </a:r>
          </a:p>
          <a:p>
            <a:pPr algn="ctr"/>
            <a:r>
              <a:rPr lang="en-US" b="1" dirty="0"/>
              <a:t>BACKGROUND CHECK &amp;</a:t>
            </a:r>
            <a:br>
              <a:rPr lang="en-US" b="1" dirty="0"/>
            </a:br>
            <a:r>
              <a:rPr lang="en-US" b="1" dirty="0"/>
              <a:t>LICENSURE VERFICATION</a:t>
            </a:r>
          </a:p>
        </p:txBody>
      </p:sp>
      <p:sp>
        <p:nvSpPr>
          <p:cNvPr id="17" name="TextBox 16"/>
          <p:cNvSpPr txBox="1"/>
          <p:nvPr/>
        </p:nvSpPr>
        <p:spPr>
          <a:xfrm>
            <a:off x="8715437" y="1038536"/>
            <a:ext cx="2761612" cy="923330"/>
          </a:xfrm>
          <a:prstGeom prst="rect">
            <a:avLst/>
          </a:prstGeom>
          <a:noFill/>
        </p:spPr>
        <p:txBody>
          <a:bodyPr wrap="square" rtlCol="0">
            <a:spAutoFit/>
          </a:bodyPr>
          <a:lstStyle/>
          <a:p>
            <a:pPr algn="ctr"/>
            <a:r>
              <a:rPr lang="en-US" dirty="0"/>
              <a:t>Step 3:</a:t>
            </a:r>
          </a:p>
          <a:p>
            <a:pPr algn="ctr"/>
            <a:r>
              <a:rPr lang="en-US" b="1" dirty="0"/>
              <a:t>PROFILE REVIEW &amp;</a:t>
            </a:r>
            <a:br>
              <a:rPr lang="en-US" b="1" dirty="0"/>
            </a:br>
            <a:r>
              <a:rPr lang="en-US" b="1" dirty="0"/>
              <a:t>QUALITY ASSURANCE</a:t>
            </a:r>
          </a:p>
        </p:txBody>
      </p:sp>
      <p:sp>
        <p:nvSpPr>
          <p:cNvPr id="18" name="TextBox 17"/>
          <p:cNvSpPr txBox="1"/>
          <p:nvPr/>
        </p:nvSpPr>
        <p:spPr>
          <a:xfrm>
            <a:off x="681195" y="3404657"/>
            <a:ext cx="2761612" cy="163121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cs typeface="Montserrat"/>
              </a:rPr>
              <a:t>Confirm government ID (driver’s license, state ID, military ID, or passport)</a:t>
            </a:r>
          </a:p>
          <a:p>
            <a:pPr marL="285750" indent="-285750">
              <a:spcAft>
                <a:spcPts val="1200"/>
              </a:spcAft>
              <a:buFont typeface="Arial" panose="020B0604020202020204" pitchFamily="34" charset="0"/>
              <a:buChar char="•"/>
            </a:pPr>
            <a:r>
              <a:rPr lang="en-US" dirty="0">
                <a:cs typeface="Montserrat"/>
              </a:rPr>
              <a:t>Compare name and photo to profile </a:t>
            </a:r>
          </a:p>
        </p:txBody>
      </p:sp>
      <p:sp>
        <p:nvSpPr>
          <p:cNvPr id="19" name="TextBox 18"/>
          <p:cNvSpPr txBox="1"/>
          <p:nvPr/>
        </p:nvSpPr>
        <p:spPr>
          <a:xfrm>
            <a:off x="4065606" y="3376478"/>
            <a:ext cx="3790567" cy="23391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cs typeface="Montserrat"/>
              </a:rPr>
              <a:t>Check National Sex Offender Registry for provider’s name</a:t>
            </a:r>
          </a:p>
          <a:p>
            <a:pPr marL="285750" indent="-285750">
              <a:spcAft>
                <a:spcPts val="1200"/>
              </a:spcAft>
              <a:buFont typeface="Arial" panose="020B0604020202020204" pitchFamily="34" charset="0"/>
              <a:buChar char="•"/>
            </a:pPr>
            <a:r>
              <a:rPr lang="en-US" dirty="0">
                <a:cs typeface="Montserrat"/>
              </a:rPr>
              <a:t>Verify active license is in good standing with Licensing Board for their state</a:t>
            </a:r>
          </a:p>
          <a:p>
            <a:pPr marL="285750" indent="-285750">
              <a:spcAft>
                <a:spcPts val="1200"/>
              </a:spcAft>
              <a:buFont typeface="Arial" panose="020B0604020202020204" pitchFamily="34" charset="0"/>
              <a:buChar char="•"/>
            </a:pPr>
            <a:r>
              <a:rPr lang="en-US" dirty="0">
                <a:cs typeface="Montserrat"/>
              </a:rPr>
              <a:t>Confirm National Provider Identifier (NPI) matches profile</a:t>
            </a:r>
          </a:p>
        </p:txBody>
      </p:sp>
      <p:sp>
        <p:nvSpPr>
          <p:cNvPr id="20" name="TextBox 19"/>
          <p:cNvSpPr txBox="1"/>
          <p:nvPr/>
        </p:nvSpPr>
        <p:spPr>
          <a:xfrm>
            <a:off x="8401433" y="3322091"/>
            <a:ext cx="3790567" cy="2585323"/>
          </a:xfrm>
          <a:prstGeom prst="rect">
            <a:avLst/>
          </a:prstGeom>
          <a:noFill/>
        </p:spPr>
        <p:txBody>
          <a:bodyPr wrap="square" rtlCol="0">
            <a:spAutoFit/>
          </a:bodyPr>
          <a:lstStyle/>
          <a:p>
            <a:r>
              <a:rPr lang="en-US" i="1" dirty="0">
                <a:cs typeface="Montserrat"/>
              </a:rPr>
              <a:t>Final review of META profile:</a:t>
            </a:r>
          </a:p>
          <a:p>
            <a:pPr marL="285750" indent="-285750">
              <a:buFont typeface="Arial" panose="020B0604020202020204" pitchFamily="34" charset="0"/>
              <a:buChar char="•"/>
            </a:pPr>
            <a:r>
              <a:rPr lang="en-US" dirty="0">
                <a:cs typeface="Montserrat"/>
              </a:rPr>
              <a:t>Education</a:t>
            </a:r>
          </a:p>
          <a:p>
            <a:pPr marL="285750" indent="-285750">
              <a:buFont typeface="Arial" panose="020B0604020202020204" pitchFamily="34" charset="0"/>
              <a:buChar char="•"/>
            </a:pPr>
            <a:r>
              <a:rPr lang="en-US" dirty="0">
                <a:cs typeface="Montserrat"/>
              </a:rPr>
              <a:t>Practice name</a:t>
            </a:r>
          </a:p>
          <a:p>
            <a:pPr marL="285750" indent="-285750">
              <a:buFont typeface="Arial" panose="020B0604020202020204" pitchFamily="34" charset="0"/>
              <a:buChar char="•"/>
            </a:pPr>
            <a:r>
              <a:rPr lang="en-US" dirty="0">
                <a:cs typeface="Montserrat"/>
              </a:rPr>
              <a:t>Malpractice insurance</a:t>
            </a:r>
          </a:p>
          <a:p>
            <a:pPr marL="285750" indent="-285750">
              <a:buFont typeface="Arial" panose="020B0604020202020204" pitchFamily="34" charset="0"/>
              <a:buChar char="•"/>
            </a:pPr>
            <a:r>
              <a:rPr lang="en-US" dirty="0">
                <a:cs typeface="Montserrat"/>
              </a:rPr>
              <a:t>HIPAA and consent forms</a:t>
            </a:r>
          </a:p>
          <a:p>
            <a:pPr marL="285750" indent="-285750">
              <a:buFont typeface="Arial" panose="020B0604020202020204" pitchFamily="34" charset="0"/>
              <a:buChar char="•"/>
            </a:pPr>
            <a:r>
              <a:rPr lang="en-US" dirty="0">
                <a:cs typeface="Montserrat"/>
              </a:rPr>
              <a:t>Insurance accepted</a:t>
            </a:r>
          </a:p>
          <a:p>
            <a:pPr marL="285750" indent="-285750">
              <a:buFont typeface="Arial" panose="020B0604020202020204" pitchFamily="34" charset="0"/>
              <a:buChar char="•"/>
            </a:pPr>
            <a:r>
              <a:rPr lang="en-US" dirty="0">
                <a:cs typeface="Montserrat"/>
              </a:rPr>
              <a:t>Payment options &amp; fee schedule</a:t>
            </a:r>
          </a:p>
          <a:p>
            <a:pPr marL="285750" indent="-285750">
              <a:buFont typeface="Arial" panose="020B0604020202020204" pitchFamily="34" charset="0"/>
              <a:buChar char="•"/>
            </a:pPr>
            <a:endParaRPr lang="en-US" dirty="0">
              <a:cs typeface="Montserrat"/>
            </a:endParaRPr>
          </a:p>
          <a:p>
            <a:pPr marL="285750" indent="-285750">
              <a:buFont typeface="Arial" panose="020B0604020202020204" pitchFamily="34" charset="0"/>
              <a:buChar char="•"/>
            </a:pPr>
            <a:r>
              <a:rPr lang="en-US" dirty="0">
                <a:cs typeface="Montserrat"/>
              </a:rPr>
              <a:t>Technical testing and QA</a:t>
            </a:r>
          </a:p>
        </p:txBody>
      </p:sp>
    </p:spTree>
    <p:extLst>
      <p:ext uri="{BB962C8B-B14F-4D97-AF65-F5344CB8AC3E}">
        <p14:creationId xmlns:p14="http://schemas.microsoft.com/office/powerpoint/2010/main" val="2703107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META Providers Adapt to Students’ Schedules</a:t>
            </a:r>
          </a:p>
        </p:txBody>
      </p:sp>
      <p:sp>
        <p:nvSpPr>
          <p:cNvPr id="2" name="Footer Placeholder 1"/>
          <p:cNvSpPr>
            <a:spLocks noGrp="1"/>
          </p:cNvSpPr>
          <p:nvPr>
            <p:ph type="ftr" sz="quarter" idx="11"/>
          </p:nvPr>
        </p:nvSpPr>
        <p:spPr/>
        <p:txBody>
          <a:bodyPr/>
          <a:lstStyle/>
          <a:p>
            <a:r>
              <a:rPr lang="en-US" dirty="0" err="1"/>
              <a:t>sales@meta.app</a:t>
            </a:r>
            <a:endParaRPr lang="en-US" dirty="0"/>
          </a:p>
        </p:txBody>
      </p:sp>
      <p:graphicFrame>
        <p:nvGraphicFramePr>
          <p:cNvPr id="13" name="Chart 12"/>
          <p:cNvGraphicFramePr/>
          <p:nvPr/>
        </p:nvGraphicFramePr>
        <p:xfrm>
          <a:off x="311889" y="1238521"/>
          <a:ext cx="5269023" cy="50185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extLst>
              <p:ext uri="{D42A27DB-BD31-4B8C-83A1-F6EECF244321}">
                <p14:modId xmlns:p14="http://schemas.microsoft.com/office/powerpoint/2010/main" val="2022002553"/>
              </p:ext>
            </p:extLst>
          </p:nvPr>
        </p:nvGraphicFramePr>
        <p:xfrm>
          <a:off x="6326372" y="1238521"/>
          <a:ext cx="5269023" cy="5018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259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normAutofit/>
          </a:bodyPr>
          <a:lstStyle/>
          <a:p>
            <a:r>
              <a:rPr lang="en-US" dirty="0"/>
              <a:t>Built for Security, Privacy &amp; Ease of Implementation</a:t>
            </a:r>
          </a:p>
        </p:txBody>
      </p:sp>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33535" y="1251589"/>
            <a:ext cx="5442726" cy="49861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spc="300" dirty="0">
                <a:solidFill>
                  <a:srgbClr val="40919E"/>
                </a:solidFill>
              </a:rPr>
              <a:t>HIPAA-compliant, Cloud Based</a:t>
            </a:r>
          </a:p>
          <a:p>
            <a:pPr>
              <a:spcBef>
                <a:spcPts val="1800"/>
              </a:spcBef>
            </a:pPr>
            <a:r>
              <a:rPr lang="en-US" sz="1600" dirty="0"/>
              <a:t>Student-provider interactions are </a:t>
            </a:r>
            <a:r>
              <a:rPr lang="en-US" sz="1600" b="1" dirty="0"/>
              <a:t>end-to-end encrypted</a:t>
            </a:r>
          </a:p>
          <a:p>
            <a:pPr>
              <a:spcBef>
                <a:spcPts val="1800"/>
              </a:spcBef>
            </a:pPr>
            <a:r>
              <a:rPr lang="en-US" sz="1600" dirty="0"/>
              <a:t>App is secured with </a:t>
            </a:r>
            <a:r>
              <a:rPr lang="en-US" sz="1600" b="1" dirty="0"/>
              <a:t>PIN/Biometrics</a:t>
            </a:r>
          </a:p>
          <a:p>
            <a:pPr>
              <a:spcBef>
                <a:spcPts val="1800"/>
              </a:spcBef>
            </a:pPr>
            <a:r>
              <a:rPr lang="en-US" sz="1600" dirty="0"/>
              <a:t>PII/PHI is shared </a:t>
            </a:r>
            <a:r>
              <a:rPr lang="en-US" sz="1600" b="1" dirty="0"/>
              <a:t>only with provider selected by student</a:t>
            </a:r>
          </a:p>
          <a:p>
            <a:pPr>
              <a:spcBef>
                <a:spcPts val="1800"/>
              </a:spcBef>
            </a:pPr>
            <a:r>
              <a:rPr lang="en-US" sz="1600" dirty="0"/>
              <a:t>Credit/debit card </a:t>
            </a:r>
            <a:r>
              <a:rPr lang="en-US" sz="1600" b="1" dirty="0"/>
              <a:t>transactions are secured </a:t>
            </a:r>
            <a:r>
              <a:rPr lang="en-US" sz="1600" dirty="0"/>
              <a:t>on PCI-DSS compliant systems</a:t>
            </a:r>
          </a:p>
          <a:p>
            <a:pPr>
              <a:spcBef>
                <a:spcPts val="1800"/>
              </a:spcBef>
            </a:pPr>
            <a:r>
              <a:rPr lang="en-US" sz="1600" dirty="0"/>
              <a:t>Only de-identified aggregated data, allowable legal parameters for PHI</a:t>
            </a:r>
            <a:endParaRPr lang="en-US" sz="1600" b="1" spc="300" dirty="0">
              <a:solidFill>
                <a:srgbClr val="40919E"/>
              </a:solidFill>
            </a:endParaRPr>
          </a:p>
          <a:p>
            <a:pPr marL="0" indent="0">
              <a:spcBef>
                <a:spcPts val="1800"/>
              </a:spcBef>
              <a:buNone/>
            </a:pPr>
            <a:endParaRPr lang="en-US" sz="1600" b="1" spc="300" dirty="0">
              <a:solidFill>
                <a:srgbClr val="40919E"/>
              </a:solidFill>
            </a:endParaRPr>
          </a:p>
          <a:p>
            <a:pPr marL="0" indent="0">
              <a:spcBef>
                <a:spcPts val="1800"/>
              </a:spcBef>
              <a:buNone/>
            </a:pPr>
            <a:r>
              <a:rPr lang="en-US" sz="1600" b="1" spc="300" dirty="0">
                <a:solidFill>
                  <a:srgbClr val="40919E"/>
                </a:solidFill>
              </a:rPr>
              <a:t>Simple IT Integration &amp; Implementation</a:t>
            </a:r>
          </a:p>
          <a:p>
            <a:pPr>
              <a:spcBef>
                <a:spcPts val="1800"/>
              </a:spcBef>
            </a:pPr>
            <a:r>
              <a:rPr lang="en-US" sz="1600" dirty="0"/>
              <a:t>Implementation in as little as </a:t>
            </a:r>
            <a:r>
              <a:rPr lang="en-US" sz="1600" b="1" dirty="0"/>
              <a:t>3 to 5 days</a:t>
            </a:r>
          </a:p>
          <a:p>
            <a:pPr>
              <a:spcBef>
                <a:spcPts val="1800"/>
              </a:spcBef>
            </a:pPr>
            <a:r>
              <a:rPr lang="en-US" sz="1600" dirty="0"/>
              <a:t>Just need a </a:t>
            </a:r>
            <a:r>
              <a:rPr lang="en-US" sz="1600" b="1" dirty="0"/>
              <a:t>list of eligible students</a:t>
            </a:r>
          </a:p>
          <a:p>
            <a:pPr>
              <a:spcBef>
                <a:spcPts val="1800"/>
              </a:spcBef>
            </a:pPr>
            <a:endParaRPr lang="en-US" sz="1600" dirty="0"/>
          </a:p>
          <a:p>
            <a:endParaRPr lang="en-US" sz="18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7007" y="1322473"/>
            <a:ext cx="5849003" cy="4596318"/>
          </a:xfrm>
          <a:prstGeom prst="rect">
            <a:avLst/>
          </a:prstGeom>
        </p:spPr>
      </p:pic>
      <p:sp>
        <p:nvSpPr>
          <p:cNvPr id="2" name="Footer Placeholder 1"/>
          <p:cNvSpPr>
            <a:spLocks noGrp="1"/>
          </p:cNvSpPr>
          <p:nvPr>
            <p:ph type="ftr" sz="quarter" idx="11"/>
          </p:nvPr>
        </p:nvSpPr>
        <p:spPr/>
        <p:txBody>
          <a:bodyPr/>
          <a:lstStyle/>
          <a:p>
            <a:r>
              <a:rPr lang="en-US" dirty="0"/>
              <a:t>sales@meta.app</a:t>
            </a:r>
          </a:p>
        </p:txBody>
      </p:sp>
      <p:sp>
        <p:nvSpPr>
          <p:cNvPr id="3" name="Slide Number Placeholder 2"/>
          <p:cNvSpPr>
            <a:spLocks noGrp="1"/>
          </p:cNvSpPr>
          <p:nvPr>
            <p:ph type="sldNum" sz="quarter" idx="12"/>
          </p:nvPr>
        </p:nvSpPr>
        <p:spPr/>
        <p:txBody>
          <a:bodyPr/>
          <a:lstStyle/>
          <a:p>
            <a:fld id="{83B61E77-9BA9-4F4B-8A45-FF7FFA153EA0}" type="slidenum">
              <a:rPr lang="en-US" smtClean="0"/>
              <a:t>9</a:t>
            </a:fld>
            <a:endParaRPr lang="en-US" dirty="0"/>
          </a:p>
        </p:txBody>
      </p:sp>
    </p:spTree>
    <p:extLst>
      <p:ext uri="{BB962C8B-B14F-4D97-AF65-F5344CB8AC3E}">
        <p14:creationId xmlns:p14="http://schemas.microsoft.com/office/powerpoint/2010/main" val="35530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762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1375</TotalTime>
  <Words>1336</Words>
  <Application>Microsoft Macintosh PowerPoint</Application>
  <PresentationFormat>Widescreen</PresentationFormat>
  <Paragraphs>169</Paragraphs>
  <Slides>14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Montserrat</vt:lpstr>
      <vt:lpstr>Tw Cen MT</vt:lpstr>
      <vt:lpstr>Office Theme</vt:lpstr>
      <vt:lpstr>META Teletherapy </vt:lpstr>
      <vt:lpstr>COVID has Detrimentally Impacted the College Experience</vt:lpstr>
      <vt:lpstr>The Nation’s Only College Mental Health Marketplace! </vt:lpstr>
      <vt:lpstr>META App is Built for Students Like Yours</vt:lpstr>
      <vt:lpstr>DEMO</vt:lpstr>
      <vt:lpstr>Provider Network Just for Colleges</vt:lpstr>
      <vt:lpstr>Stringent Vetting Process for META Providers</vt:lpstr>
      <vt:lpstr>META Providers Adapt to Students’ Schedules</vt:lpstr>
      <vt:lpstr>Built for Security, Privacy &amp; Ease of Implementation</vt:lpstr>
      <vt:lpstr>Success Through Student Engagement</vt:lpstr>
      <vt:lpstr>Credibility, Trust: 160 Campuses &amp;  Prestigious Organizations</vt:lpstr>
      <vt:lpstr>Services and Options</vt:lpstr>
      <vt:lpstr>META is Your Ideal Student Wellness Partner</vt:lpstr>
      <vt:lpstr>Questions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 Teletherapy</dc:title>
  <dc:creator>Jarett Reinwald</dc:creator>
  <cp:lastModifiedBy>Srikanth Santhanam</cp:lastModifiedBy>
  <cp:revision>155</cp:revision>
  <cp:lastPrinted>2021-10-29T18:44:52Z</cp:lastPrinted>
  <dcterms:created xsi:type="dcterms:W3CDTF">2021-07-21T19:16:39Z</dcterms:created>
  <dcterms:modified xsi:type="dcterms:W3CDTF">2021-11-08T17:54:38Z</dcterms:modified>
</cp:coreProperties>
</file>